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74" r:id="rId3"/>
    <p:sldId id="307" r:id="rId4"/>
    <p:sldId id="300" r:id="rId5"/>
    <p:sldId id="297" r:id="rId6"/>
    <p:sldId id="301" r:id="rId7"/>
    <p:sldId id="268" r:id="rId8"/>
    <p:sldId id="287" r:id="rId9"/>
    <p:sldId id="308" r:id="rId10"/>
    <p:sldId id="309" r:id="rId11"/>
    <p:sldId id="310" r:id="rId12"/>
    <p:sldId id="311" r:id="rId13"/>
    <p:sldId id="28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0F8CCE-795C-5A40-827C-0926C105E6C1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DBF567-8F91-DB47-9305-DF130DAC8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295400" y="548351"/>
            <a:ext cx="6400800" cy="3193142"/>
          </a:xfrm>
        </p:spPr>
        <p:txBody>
          <a:bodyPr/>
          <a:lstStyle/>
          <a:p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Harrison Cardiovascular Center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800" i="1" dirty="0" smtClean="0"/>
          </a:p>
          <a:p>
            <a:endParaRPr lang="en-US" sz="1800" i="1" dirty="0" smtClean="0"/>
          </a:p>
          <a:p>
            <a:endParaRPr lang="en-US" sz="1800" i="1" dirty="0" smtClean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89644" y="1586754"/>
            <a:ext cx="8384555" cy="1237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Raising Heart Disease Awareness in the Military </a:t>
            </a:r>
            <a:endParaRPr lang="en-US" dirty="0"/>
          </a:p>
        </p:txBody>
      </p:sp>
      <p:pic>
        <p:nvPicPr>
          <p:cNvPr id="5" name="Picture 4" descr="militinstalla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3181049"/>
            <a:ext cx="8744857" cy="344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93523"/>
            <a:ext cx="7772400" cy="1185333"/>
          </a:xfrm>
        </p:spPr>
        <p:txBody>
          <a:bodyPr/>
          <a:lstStyle/>
          <a:p>
            <a:r>
              <a:rPr lang="en-US" dirty="0" smtClean="0"/>
              <a:t>Radiation Exposure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160403"/>
            <a:ext cx="255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Prospective CCTA</a:t>
            </a:r>
          </a:p>
          <a:p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845" y="4415703"/>
            <a:ext cx="25543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Retrospective CCTA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3" name="Picture 12" descr="CT R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6" y="965018"/>
            <a:ext cx="8549659" cy="568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PrivaCors</a:t>
            </a:r>
            <a:r>
              <a:rPr lang="en-US" dirty="0" smtClean="0"/>
              <a:t> Core Laboratory</a:t>
            </a:r>
            <a:endParaRPr lang="en-US" dirty="0"/>
          </a:p>
        </p:txBody>
      </p:sp>
      <p:pic>
        <p:nvPicPr>
          <p:cNvPr id="5" name="Content Placeholder 4" descr="photo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3750" r="-13750"/>
          <a:stretch>
            <a:fillRect/>
          </a:stretch>
        </p:blipFill>
        <p:spPr>
          <a:xfrm rot="10800000">
            <a:off x="303056" y="1447800"/>
            <a:ext cx="860102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73164"/>
            <a:ext cx="7772400" cy="1143000"/>
          </a:xfrm>
        </p:spPr>
        <p:txBody>
          <a:bodyPr/>
          <a:lstStyle/>
          <a:p>
            <a:r>
              <a:rPr lang="en-US" dirty="0" err="1" smtClean="0"/>
              <a:t>PrivaCors</a:t>
            </a:r>
            <a:r>
              <a:rPr lang="en-US" dirty="0" smtClean="0"/>
              <a:t> Core Laboratory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344" y="3246817"/>
            <a:ext cx="7772400" cy="4514279"/>
          </a:xfrm>
        </p:spPr>
        <p:txBody>
          <a:bodyPr/>
          <a:lstStyle/>
          <a:p>
            <a:r>
              <a:rPr lang="en-US" dirty="0" smtClean="0"/>
              <a:t>Chooses and Contracts with US CT Centers for quality control </a:t>
            </a:r>
          </a:p>
          <a:p>
            <a:r>
              <a:rPr lang="en-US" dirty="0" smtClean="0"/>
              <a:t>Proprietary software with 24/7 staffing with cardiac imaging specialists </a:t>
            </a:r>
          </a:p>
          <a:p>
            <a:r>
              <a:rPr lang="en-US" dirty="0" smtClean="0"/>
              <a:t>Post processing, image review, image sharing, and plaque risk assessment </a:t>
            </a:r>
          </a:p>
          <a:p>
            <a:r>
              <a:rPr lang="en-US" dirty="0" smtClean="0"/>
              <a:t>Quality Control: Technical guidance for image acquisition </a:t>
            </a:r>
            <a:endParaRPr lang="en-US" dirty="0"/>
          </a:p>
        </p:txBody>
      </p:sp>
      <p:pic>
        <p:nvPicPr>
          <p:cNvPr id="4" name="Picture 3" descr="photo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16299" y="969832"/>
            <a:ext cx="5455011" cy="2276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96333"/>
            <a:ext cx="7772400" cy="1143000"/>
          </a:xfrm>
        </p:spPr>
        <p:txBody>
          <a:bodyPr/>
          <a:lstStyle/>
          <a:p>
            <a:r>
              <a:rPr lang="en-US" dirty="0" smtClean="0"/>
              <a:t>Treatment Based on Results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46667"/>
            <a:ext cx="7772400" cy="4572000"/>
          </a:xfrm>
        </p:spPr>
        <p:txBody>
          <a:bodyPr/>
          <a:lstStyle/>
          <a:p>
            <a:r>
              <a:rPr lang="en-US" dirty="0" smtClean="0"/>
              <a:t>No Plaque means no worry! </a:t>
            </a:r>
          </a:p>
          <a:p>
            <a:r>
              <a:rPr lang="en-US" dirty="0" smtClean="0"/>
              <a:t>Minimal Calcification is low risk </a:t>
            </a:r>
          </a:p>
          <a:p>
            <a:r>
              <a:rPr lang="en-US" dirty="0" smtClean="0"/>
              <a:t>Mixed Plaque will get aggressive treatment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Stenosis</a:t>
            </a:r>
            <a:r>
              <a:rPr lang="en-US" dirty="0" smtClean="0"/>
              <a:t> will get aggressive treatment  </a:t>
            </a:r>
          </a:p>
          <a:p>
            <a:r>
              <a:rPr lang="en-US" dirty="0" smtClean="0"/>
              <a:t>Vulnerable Plaque is our highest priority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386667"/>
            <a:ext cx="8763000" cy="327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96333"/>
            <a:ext cx="7772400" cy="1143000"/>
          </a:xfrm>
        </p:spPr>
        <p:txBody>
          <a:bodyPr/>
          <a:lstStyle/>
          <a:p>
            <a:r>
              <a:rPr lang="en-US" dirty="0" smtClean="0"/>
              <a:t>		Our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3637" y="846667"/>
            <a:ext cx="7772400" cy="4572000"/>
          </a:xfrm>
        </p:spPr>
        <p:txBody>
          <a:bodyPr/>
          <a:lstStyle/>
          <a:p>
            <a:r>
              <a:rPr lang="en-US" dirty="0" smtClean="0"/>
              <a:t>We propose CCTA for the following: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MALE MILITARY </a:t>
            </a:r>
            <a:r>
              <a:rPr lang="en-US" u="sng" dirty="0" smtClean="0"/>
              <a:t>&gt;</a:t>
            </a:r>
            <a:r>
              <a:rPr lang="en-US" dirty="0" smtClean="0"/>
              <a:t> 40 years of age</a:t>
            </a:r>
          </a:p>
          <a:p>
            <a:pPr>
              <a:buNone/>
            </a:pPr>
            <a:r>
              <a:rPr lang="en-US" dirty="0" smtClean="0"/>
              <a:t>                      &amp;</a:t>
            </a:r>
          </a:p>
          <a:p>
            <a:pPr>
              <a:buNone/>
            </a:pPr>
            <a:r>
              <a:rPr lang="en-US" dirty="0" smtClean="0"/>
              <a:t>   FEMALE MILITARY </a:t>
            </a:r>
            <a:r>
              <a:rPr lang="en-US" u="sng" dirty="0" smtClean="0"/>
              <a:t>&gt;</a:t>
            </a:r>
            <a:r>
              <a:rPr lang="en-US" dirty="0" smtClean="0"/>
              <a:t> 50 years of age</a:t>
            </a:r>
          </a:p>
        </p:txBody>
      </p:sp>
      <p:pic>
        <p:nvPicPr>
          <p:cNvPr id="9" name="Picture 8" descr="Women_Army_U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74" y="3725333"/>
            <a:ext cx="2727506" cy="2910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24" y="3725333"/>
            <a:ext cx="2886249" cy="291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1) Singh M, </a:t>
            </a:r>
            <a:r>
              <a:rPr lang="en-US" dirty="0" err="1" smtClean="0"/>
              <a:t>Kroman</a:t>
            </a:r>
            <a:r>
              <a:rPr lang="en-US" dirty="0" smtClean="0"/>
              <a:t> A, Tariq H, </a:t>
            </a:r>
            <a:r>
              <a:rPr lang="en-US" dirty="0" err="1" smtClean="0"/>
              <a:t>Amin</a:t>
            </a:r>
            <a:r>
              <a:rPr lang="en-US" dirty="0" smtClean="0"/>
              <a:t> </a:t>
            </a:r>
            <a:r>
              <a:rPr lang="en-US" dirty="0" err="1" smtClean="0"/>
              <a:t>Shetal</a:t>
            </a:r>
            <a:r>
              <a:rPr lang="en-US" dirty="0" smtClean="0"/>
              <a:t>, Morales A, Cahill K, Harrison EE. Special Operations Soldier with Cardiac Family History. JSOM. 2014. 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Hartlage</a:t>
            </a:r>
            <a:r>
              <a:rPr lang="en-US" dirty="0" smtClean="0"/>
              <a:t> G, Patel A, </a:t>
            </a:r>
            <a:r>
              <a:rPr lang="en-US" dirty="0" err="1" smtClean="0"/>
              <a:t>Amin</a:t>
            </a:r>
            <a:r>
              <a:rPr lang="en-US" dirty="0" smtClean="0"/>
              <a:t> S, Morales A, Harrison EE. No One Left Behind. SOMA. 2014. </a:t>
            </a:r>
          </a:p>
          <a:p>
            <a:r>
              <a:rPr lang="en-US" dirty="0" smtClean="0"/>
              <a:t>3) Singh M, Tariq H, </a:t>
            </a:r>
            <a:r>
              <a:rPr lang="en-US" dirty="0" err="1" smtClean="0"/>
              <a:t>Amin</a:t>
            </a:r>
            <a:r>
              <a:rPr lang="en-US" dirty="0" smtClean="0"/>
              <a:t> S, Morales A, Harrison EE. Are Vulnerable Plaques in Vulnerable Patients Predictive of ST Elevation Myocardial Infarction? AHA. 2014. </a:t>
            </a:r>
          </a:p>
          <a:p>
            <a:r>
              <a:rPr lang="en-US" dirty="0" smtClean="0"/>
              <a:t>4) Tariq A, </a:t>
            </a:r>
            <a:r>
              <a:rPr lang="en-US" dirty="0" err="1" smtClean="0"/>
              <a:t>Amin</a:t>
            </a:r>
            <a:r>
              <a:rPr lang="en-US" dirty="0" smtClean="0"/>
              <a:t> S, Singh M, Morales A, Cahill K, Harrison EE. Predicting Heart Attack in a Patient Post-Radiation Therapy Using Plaque CCTA Analysis and Serum Biomarker Test. </a:t>
            </a:r>
            <a:r>
              <a:rPr lang="en-US" i="1" dirty="0" err="1" smtClean="0"/>
              <a:t>OncoReview</a:t>
            </a:r>
            <a:r>
              <a:rPr lang="en-US" dirty="0" smtClean="0"/>
              <a:t>. 2014.</a:t>
            </a:r>
          </a:p>
          <a:p>
            <a:r>
              <a:rPr lang="en-US" dirty="0" smtClean="0"/>
              <a:t>5) </a:t>
            </a:r>
            <a:r>
              <a:rPr lang="en-US" dirty="0" err="1" smtClean="0"/>
              <a:t>Hadamitzky</a:t>
            </a:r>
            <a:r>
              <a:rPr lang="en-US" dirty="0" smtClean="0"/>
              <a:t> et al. Optimized </a:t>
            </a:r>
            <a:r>
              <a:rPr lang="en-US" dirty="0" err="1" smtClean="0"/>
              <a:t>Prognositic</a:t>
            </a:r>
            <a:r>
              <a:rPr lang="en-US" dirty="0" smtClean="0"/>
              <a:t> Score for Coronary Computed </a:t>
            </a:r>
            <a:r>
              <a:rPr lang="en-US" dirty="0" err="1" smtClean="0"/>
              <a:t>Tomographic</a:t>
            </a:r>
            <a:r>
              <a:rPr lang="en-US" dirty="0" smtClean="0"/>
              <a:t> Angiography: Results From the CONFIRM Registry: 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2013;62(5):468-76 </a:t>
            </a:r>
          </a:p>
          <a:p>
            <a:r>
              <a:rPr lang="en-US" dirty="0" smtClean="0"/>
              <a:t>6) </a:t>
            </a:r>
            <a:r>
              <a:rPr lang="en-US" dirty="0" err="1" smtClean="0"/>
              <a:t>Pontone</a:t>
            </a:r>
            <a:r>
              <a:rPr lang="en-US" dirty="0" smtClean="0"/>
              <a:t> G, </a:t>
            </a:r>
            <a:r>
              <a:rPr lang="en-US" dirty="0" err="1" smtClean="0"/>
              <a:t>Andreini</a:t>
            </a:r>
            <a:r>
              <a:rPr lang="en-US" dirty="0" smtClean="0"/>
              <a:t> D. A Long-Term Prognostic Value of CT angiography and Exercise ECG in Patients with Suspected CAD. 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Imaging 2013: 6(6): 641-50 </a:t>
            </a:r>
          </a:p>
          <a:p>
            <a:r>
              <a:rPr lang="en-US" dirty="0" smtClean="0"/>
              <a:t>7)Lloyd-Jones D, Adams R, </a:t>
            </a:r>
            <a:r>
              <a:rPr lang="en-US" dirty="0" err="1" smtClean="0"/>
              <a:t>Carnethon</a:t>
            </a:r>
            <a:r>
              <a:rPr lang="en-US" dirty="0" smtClean="0"/>
              <a:t> M, et al. Heart disease and stroke statistics – 2009 update: a report from the American Heart Association Statistics Committee and Stroke Statistics Subcommittee. Circulation. 2009; 119:480–486.</a:t>
            </a:r>
          </a:p>
          <a:p>
            <a:r>
              <a:rPr lang="en-US" dirty="0" smtClean="0"/>
              <a:t>8) Cross DS et al. Coronary risk assessment among intermediate risk patients using a clinical and biomarker based algorithm developed in validated in two population cohorts. CMRO 2012;28(11):1819-30 </a:t>
            </a:r>
          </a:p>
          <a:p>
            <a:r>
              <a:rPr lang="en-US" dirty="0" smtClean="0"/>
              <a:t> 9) </a:t>
            </a:r>
            <a:r>
              <a:rPr lang="en-US" dirty="0" err="1" smtClean="0"/>
              <a:t>Fishbein</a:t>
            </a:r>
            <a:r>
              <a:rPr lang="en-US" dirty="0" smtClean="0"/>
              <a:t>, Michael C, Robert J. Siegel. How Big Are Coronary Atherosclerotic Plaques That Rupture? Circulation.1996; 94: 2662-2666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  Flash 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Due to the strong commitment of an all voluntary military, career soldiers are reaching older ages on active duty. This coincides with the age of onset of heart disease.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38" y="3213739"/>
            <a:ext cx="5309809" cy="342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71" y="2681922"/>
            <a:ext cx="1513639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7" y="1002030"/>
            <a:ext cx="3322353" cy="157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453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800" dirty="0" smtClean="0"/>
              <a:t>Early detection of Coronary Artery Disease </a:t>
            </a:r>
          </a:p>
          <a:p>
            <a:pPr algn="ctr" defTabSz="914400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4533" y="3028950"/>
            <a:ext cx="8686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&lt;50%                      lipid core and thin cap analysis  --------&gt; THIN CAP -------&gt;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	CCTA +                       + Node  --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-&gt;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&gt;50% 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HeartFlow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   -------&gt;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FFRct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&lt;80  --------&gt; possible BAVS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93771" y="302895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20042" y="39243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81300" y="3886200"/>
            <a:ext cx="2667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58440" y="3257550"/>
            <a:ext cx="3048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3" y="4572000"/>
            <a:ext cx="313781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3124200" cy="23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21" y="1002030"/>
            <a:ext cx="2566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754646" y="3752850"/>
            <a:ext cx="105535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5" y="3463290"/>
            <a:ext cx="185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680789" cy="1620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  Result of Military CCTA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92667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Objective: Looked at the possibility of using CCTA as a method of cardiac disease screening in the military </a:t>
            </a:r>
          </a:p>
          <a:p>
            <a:r>
              <a:rPr lang="en-US" dirty="0" smtClean="0"/>
              <a:t>Methods: A retrospective chart review of 25 soldiers that underwent CCTA </a:t>
            </a:r>
          </a:p>
          <a:p>
            <a:r>
              <a:rPr lang="en-US" dirty="0" smtClean="0"/>
              <a:t>Results: 5/25 patients had plaque discovered on CCTA. Three had stable plaques and two were vulnerable. Four were men over 40 and one was a female over 50. </a:t>
            </a:r>
          </a:p>
          <a:p>
            <a:r>
              <a:rPr lang="en-US" dirty="0" smtClean="0"/>
              <a:t>Conclusion: Proposal of screening all military male over 40 and female over 50 with CCTA to identify presence of plaque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82" y="4940300"/>
            <a:ext cx="4188268" cy="169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3012" r="-13012"/>
          <a:stretch>
            <a:fillRect/>
          </a:stretch>
        </p:blipFill>
        <p:spPr>
          <a:xfrm>
            <a:off x="-1294945" y="-1978"/>
            <a:ext cx="11854088" cy="4720686"/>
          </a:xfrm>
        </p:spPr>
      </p:pic>
      <p:sp>
        <p:nvSpPr>
          <p:cNvPr id="5" name="TextBox 4"/>
          <p:cNvSpPr txBox="1"/>
          <p:nvPr/>
        </p:nvSpPr>
        <p:spPr>
          <a:xfrm>
            <a:off x="399143" y="4733138"/>
            <a:ext cx="8287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SOMA Study Example of early detection of CAD: </a:t>
            </a:r>
            <a:r>
              <a:rPr lang="en-US" dirty="0" smtClean="0"/>
              <a:t>Asymptomatic 48 </a:t>
            </a:r>
            <a:r>
              <a:rPr lang="en-US" dirty="0" err="1" smtClean="0"/>
              <a:t>y/o</a:t>
            </a:r>
            <a:r>
              <a:rPr lang="en-US" dirty="0" smtClean="0"/>
              <a:t> soldier with a family history of heart disease underwent CCTA</a:t>
            </a:r>
          </a:p>
          <a:p>
            <a:r>
              <a:rPr lang="en-US" dirty="0" smtClean="0"/>
              <a:t>A lipid rich-core and thin fibrous cap was found on CCTA (vulnerable plaque) </a:t>
            </a:r>
          </a:p>
          <a:p>
            <a:r>
              <a:rPr lang="en-US" dirty="0" smtClean="0"/>
              <a:t>Four cardiac medications prescribed and angioplasty was scheduled but the patient had a myocardial infarction in four days. Tampa Fire Rescue took to patient to Tampa General hospital where he was saved by emergent angioplasty and </a:t>
            </a:r>
            <a:r>
              <a:rPr lang="en-US" dirty="0" err="1" smtClean="0"/>
              <a:t>stenting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481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AHA Study: More evidence that CCTA is a good predictor of future ACS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963" y="4230604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15 asymptomatic patients underwent CCTA </a:t>
            </a:r>
          </a:p>
          <a:p>
            <a:r>
              <a:rPr lang="en-US" dirty="0" smtClean="0"/>
              <a:t>Of the patients found with plaques, two were determined to be at high risk of rupture </a:t>
            </a:r>
          </a:p>
          <a:p>
            <a:r>
              <a:rPr lang="en-US" dirty="0" smtClean="0"/>
              <a:t>One had a STEMI 12 days after a CCTA and the other had a STEMI in185 days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7816"/>
            <a:ext cx="5248549" cy="2362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72" y="1867815"/>
            <a:ext cx="4063828" cy="236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320523"/>
            <a:ext cx="7772400" cy="1143000"/>
          </a:xfrm>
        </p:spPr>
        <p:txBody>
          <a:bodyPr/>
          <a:lstStyle/>
          <a:p>
            <a:r>
              <a:rPr lang="en-US" dirty="0" smtClean="0"/>
              <a:t>CCTA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8781" y="2987524"/>
            <a:ext cx="7772400" cy="4572000"/>
          </a:xfrm>
        </p:spPr>
        <p:txBody>
          <a:bodyPr/>
          <a:lstStyle/>
          <a:p>
            <a:r>
              <a:rPr lang="en-US" dirty="0" smtClean="0"/>
              <a:t>Low radiation exposure </a:t>
            </a:r>
          </a:p>
          <a:p>
            <a:r>
              <a:rPr lang="en-US" dirty="0" smtClean="0"/>
              <a:t>Excellent diagnostic accuracy</a:t>
            </a:r>
          </a:p>
          <a:p>
            <a:r>
              <a:rPr lang="en-US" dirty="0" smtClean="0"/>
              <a:t>Coronary Calcium Detection  </a:t>
            </a:r>
          </a:p>
          <a:p>
            <a:r>
              <a:rPr lang="en-US" dirty="0" smtClean="0"/>
              <a:t>99.9% Negative Predictive Value</a:t>
            </a:r>
          </a:p>
          <a:p>
            <a:r>
              <a:rPr lang="en-US" dirty="0" smtClean="0"/>
              <a:t>Plaque characterization 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10 minute procedure</a:t>
            </a:r>
          </a:p>
        </p:txBody>
      </p:sp>
      <p:pic>
        <p:nvPicPr>
          <p:cNvPr id="4" name="Content Placeholder 3" descr="CardiacCT"/>
          <p:cNvPicPr>
            <a:picLocks noChangeAspect="1"/>
          </p:cNvPicPr>
          <p:nvPr/>
        </p:nvPicPr>
        <p:blipFill>
          <a:blip r:embed="rId2"/>
          <a:srcRect l="-3338" r="-3338"/>
          <a:stretch>
            <a:fillRect/>
          </a:stretch>
        </p:blipFill>
        <p:spPr>
          <a:xfrm>
            <a:off x="520094" y="822477"/>
            <a:ext cx="8166705" cy="210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99571"/>
            <a:ext cx="7772400" cy="1143000"/>
          </a:xfrm>
        </p:spPr>
        <p:txBody>
          <a:bodyPr/>
          <a:lstStyle/>
          <a:p>
            <a:r>
              <a:rPr lang="en-US" dirty="0" smtClean="0"/>
              <a:t>Preparation for CCTA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43429"/>
            <a:ext cx="7772400" cy="4572000"/>
          </a:xfrm>
        </p:spPr>
        <p:txBody>
          <a:bodyPr/>
          <a:lstStyle/>
          <a:p>
            <a:r>
              <a:rPr lang="en-US" dirty="0" smtClean="0"/>
              <a:t>No caffeine or decaf for 12 hours before the test</a:t>
            </a:r>
          </a:p>
          <a:p>
            <a:r>
              <a:rPr lang="en-US" dirty="0" smtClean="0"/>
              <a:t>May have to take </a:t>
            </a:r>
            <a:r>
              <a:rPr lang="en-US" dirty="0" err="1" smtClean="0"/>
              <a:t>Toprol</a:t>
            </a:r>
            <a:r>
              <a:rPr lang="en-US" dirty="0" smtClean="0"/>
              <a:t>-XL (</a:t>
            </a:r>
            <a:r>
              <a:rPr lang="en-US" dirty="0" err="1" smtClean="0"/>
              <a:t>Metoprolol</a:t>
            </a:r>
            <a:r>
              <a:rPr lang="en-US" dirty="0" smtClean="0"/>
              <a:t>) 2 days before test and day of test </a:t>
            </a:r>
          </a:p>
          <a:p>
            <a:r>
              <a:rPr lang="en-US" dirty="0" smtClean="0"/>
              <a:t>No food or drink 3 hours prior to test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428" y="437242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9257" y="497447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62" y="2943073"/>
            <a:ext cx="5454952" cy="323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COST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64" y="585410"/>
            <a:ext cx="4660900" cy="561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9" y="737810"/>
            <a:ext cx="3804255" cy="546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8169" y="4874381"/>
            <a:ext cx="278190" cy="5805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167716" y="5525710"/>
            <a:ext cx="139095" cy="4940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6667" y="6198810"/>
            <a:ext cx="291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PRICE POINT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8835" y="4505049"/>
            <a:ext cx="89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$264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976</TotalTime>
  <Words>734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Raising Heart Disease Awareness in the Military </vt:lpstr>
      <vt:lpstr>  Flash Point </vt:lpstr>
      <vt:lpstr>PowerPoint Presentation</vt:lpstr>
      <vt:lpstr>  Result of Military CCTA Study </vt:lpstr>
      <vt:lpstr>PowerPoint Presentation</vt:lpstr>
      <vt:lpstr>     AHA Study: More evidence that CCTA is a good predictor of future ACS Events </vt:lpstr>
      <vt:lpstr>CCTA</vt:lpstr>
      <vt:lpstr>Preparation for CCTA</vt:lpstr>
      <vt:lpstr>COST  </vt:lpstr>
      <vt:lpstr>Radiation Exposure </vt:lpstr>
      <vt:lpstr>PrivaCors Core Laboratory</vt:lpstr>
      <vt:lpstr>PrivaCors Core Laboratory </vt:lpstr>
      <vt:lpstr>Treatment Based on Results  </vt:lpstr>
      <vt:lpstr>  Our Proposal </vt:lpstr>
      <vt:lpstr>References </vt:lpstr>
    </vt:vector>
  </TitlesOfParts>
  <Company>Florida International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Screening for Firefighters</dc:title>
  <dc:creator>Ravi Doobay</dc:creator>
  <cp:lastModifiedBy>John Fay</cp:lastModifiedBy>
  <cp:revision>40</cp:revision>
  <dcterms:created xsi:type="dcterms:W3CDTF">2014-07-18T15:59:43Z</dcterms:created>
  <dcterms:modified xsi:type="dcterms:W3CDTF">2015-01-08T22:09:34Z</dcterms:modified>
</cp:coreProperties>
</file>