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3" r:id="rId7"/>
    <p:sldId id="268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43112-A811-2B48-AEA9-2EA78679596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D32F3-337E-4446-987E-63B0001E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5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32F3-337E-4446-987E-63B0001EFE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1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cias.rit.edu</a:t>
            </a:r>
            <a:r>
              <a:rPr lang="en-US" dirty="0" smtClean="0"/>
              <a:t>/media/uploads/faculty-s-projects/287/1271_showcase_project_detail_item.jpeg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32F3-337E-4446-987E-63B0001EFE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7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www.iaff.org</a:t>
            </a:r>
            <a:r>
              <a:rPr lang="en-US" dirty="0" smtClean="0"/>
              <a:t>/HR/</a:t>
            </a:r>
            <a:r>
              <a:rPr lang="en-US" dirty="0" err="1" smtClean="0"/>
              <a:t>ReproductiveHealth.htm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32F3-337E-4446-987E-63B0001EFE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E97E-2B3B-1045-A681-EF328394B0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3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E97E-2B3B-1045-A681-EF328394B0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2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E97E-2B3B-1045-A681-EF328394B0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E97E-2B3B-1045-A681-EF328394B0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8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E97E-2B3B-1045-A681-EF328394B0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E97E-2B3B-1045-A681-EF328394B0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5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E97E-2B3B-1045-A681-EF328394B0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9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E97E-2B3B-1045-A681-EF328394B0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7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E97E-2B3B-1045-A681-EF328394B0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1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E97E-2B3B-1045-A681-EF328394B0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7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E97E-2B3B-1045-A681-EF328394B0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9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E97E-2B3B-1045-A681-EF328394B0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BA34D-FEA8-7E4C-B55B-9EFE3800B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9009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HILLSBOROUGH COUNTY SHERIFF’S DEPARTMENT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718" y="4050551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Saving Our Law Officers From Sudden Death and Heart Attacks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623" y="632567"/>
            <a:ext cx="32004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2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Preparation for CCTA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561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 caffeine or decaf for 12 hours before the test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May have to take Toprol-XL (</a:t>
            </a:r>
            <a:r>
              <a:rPr lang="en-US" dirty="0" err="1" smtClean="0">
                <a:solidFill>
                  <a:srgbClr val="FFFF00"/>
                </a:solidFill>
              </a:rPr>
              <a:t>Metoprolol</a:t>
            </a:r>
            <a:r>
              <a:rPr lang="en-US" dirty="0" smtClean="0">
                <a:solidFill>
                  <a:srgbClr val="FFFF00"/>
                </a:solidFill>
              </a:rPr>
              <a:t>) 2 days before test and day of test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No food or drink 3 hours prior to test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0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78" y="1251217"/>
            <a:ext cx="4080329" cy="5474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507" y="1251217"/>
            <a:ext cx="4660900" cy="5474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3507" y="5376333"/>
            <a:ext cx="278190" cy="58057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2788" y="3427494"/>
            <a:ext cx="4201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CURRENT PRICE POINT </a:t>
            </a:r>
          </a:p>
          <a:p>
            <a:r>
              <a:rPr lang="en-US" sz="2500" b="1" dirty="0"/>
              <a:t> </a:t>
            </a:r>
            <a:r>
              <a:rPr lang="en-US" sz="2500" b="1" dirty="0" smtClean="0"/>
              <a:t>               $ 264 </a:t>
            </a:r>
            <a:endParaRPr lang="en-US" sz="2500" b="1" dirty="0"/>
          </a:p>
        </p:txBody>
      </p:sp>
      <p:sp>
        <p:nvSpPr>
          <p:cNvPr id="10" name="Down Arrow 9"/>
          <p:cNvSpPr/>
          <p:nvPr/>
        </p:nvSpPr>
        <p:spPr>
          <a:xfrm>
            <a:off x="4293507" y="4335435"/>
            <a:ext cx="276073" cy="8897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Radiation Exposure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CT Ri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99" y="1388904"/>
            <a:ext cx="7912001" cy="5259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7856" y="4568762"/>
            <a:ext cx="2521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Retrospective CCTA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856" y="3433019"/>
            <a:ext cx="2202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Prospective CCTA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73714" y="3211286"/>
            <a:ext cx="3737429" cy="1814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19714" y="2322286"/>
            <a:ext cx="0" cy="4100285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34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Treatment Based on Results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168573" cy="5257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 Plaque means no worry!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Minimal Calcification is low risk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Mixed Plaque will get aggressive treatment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Severe Stenosis will get aggressive treatment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Vulnerable Plaque is of highest priority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679" y="1417637"/>
            <a:ext cx="3341321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Our Proposal to Save Lives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7497"/>
            <a:ext cx="8229600" cy="49505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CCTA for the following:  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FFFF00"/>
                </a:solidFill>
              </a:rPr>
              <a:t>MALE LAW OFFICERS </a:t>
            </a:r>
            <a:r>
              <a:rPr lang="en-US" b="1" u="sng" dirty="0" smtClean="0">
                <a:solidFill>
                  <a:srgbClr val="FFFF00"/>
                </a:solidFill>
              </a:rPr>
              <a:t>&gt;</a:t>
            </a:r>
            <a:r>
              <a:rPr lang="en-US" b="1" dirty="0" smtClean="0">
                <a:solidFill>
                  <a:srgbClr val="FFFF00"/>
                </a:solidFill>
              </a:rPr>
              <a:t> 40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and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FFFF00"/>
                </a:solidFill>
              </a:rPr>
              <a:t>FEMALE LAW OFFICERS </a:t>
            </a:r>
            <a:r>
              <a:rPr lang="en-US" b="1" u="sng" dirty="0" smtClean="0">
                <a:solidFill>
                  <a:srgbClr val="FFFF00"/>
                </a:solidFill>
              </a:rPr>
              <a:t>&gt;</a:t>
            </a:r>
            <a:r>
              <a:rPr lang="en-US" b="1" dirty="0" smtClean="0">
                <a:solidFill>
                  <a:srgbClr val="FFFF00"/>
                </a:solidFill>
              </a:rPr>
              <a:t> 50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466" y="3942972"/>
            <a:ext cx="2248648" cy="2698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760" y="1353919"/>
            <a:ext cx="2803712" cy="25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6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References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43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1</a:t>
            </a:r>
            <a:r>
              <a:rPr lang="en-US" dirty="0" smtClean="0">
                <a:solidFill>
                  <a:srgbClr val="FFFF00"/>
                </a:solidFill>
              </a:rPr>
              <a:t>) Singh M, </a:t>
            </a:r>
            <a:r>
              <a:rPr lang="en-US" dirty="0" err="1" smtClean="0">
                <a:solidFill>
                  <a:srgbClr val="FFFF00"/>
                </a:solidFill>
              </a:rPr>
              <a:t>Kroman</a:t>
            </a:r>
            <a:r>
              <a:rPr lang="en-US" dirty="0" smtClean="0">
                <a:solidFill>
                  <a:srgbClr val="FFFF00"/>
                </a:solidFill>
              </a:rPr>
              <a:t> A, Tariq H, Amin </a:t>
            </a:r>
            <a:r>
              <a:rPr lang="en-US" dirty="0" err="1" smtClean="0">
                <a:solidFill>
                  <a:srgbClr val="FFFF00"/>
                </a:solidFill>
              </a:rPr>
              <a:t>Shetal</a:t>
            </a:r>
            <a:r>
              <a:rPr lang="en-US" dirty="0" smtClean="0">
                <a:solidFill>
                  <a:srgbClr val="FFFF00"/>
                </a:solidFill>
              </a:rPr>
              <a:t>, Morales A, Cahill K, Harrison EE. Special Operations Soldier with Cardiac Family History. JSOM. 2014.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2) </a:t>
            </a:r>
            <a:r>
              <a:rPr lang="en-US" dirty="0" err="1" smtClean="0">
                <a:solidFill>
                  <a:srgbClr val="FFFF00"/>
                </a:solidFill>
              </a:rPr>
              <a:t>Hartlage</a:t>
            </a:r>
            <a:r>
              <a:rPr lang="en-US" dirty="0" smtClean="0">
                <a:solidFill>
                  <a:srgbClr val="FFFF00"/>
                </a:solidFill>
              </a:rPr>
              <a:t> G, Patel A, Amin S, Morales A, Harrison EE. No One Left Behind. SOMA. 2014.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3) Singh M, Tariq H, Amin S, Morales A, Harrison EE. Are Vulnerable Plaques in Vulnerable Patients Predictive of ST Elevation Myocardial Infarction? AHA. 2014.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4) Tariq A, Amin S, Singh M, Morales A, Cahill K, Harrison EE. Predicting Heart Attack in a Patient Post-Radiation Therapy Using Plaque CCTA Analysis and Serum Biomarker Test. </a:t>
            </a:r>
            <a:r>
              <a:rPr lang="en-US" i="1" dirty="0" err="1" smtClean="0">
                <a:solidFill>
                  <a:srgbClr val="FFFF00"/>
                </a:solidFill>
              </a:rPr>
              <a:t>OncoReview</a:t>
            </a:r>
            <a:r>
              <a:rPr lang="en-US" dirty="0" smtClean="0">
                <a:solidFill>
                  <a:srgbClr val="FFFF00"/>
                </a:solidFill>
              </a:rPr>
              <a:t>. 2014.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5) </a:t>
            </a:r>
            <a:r>
              <a:rPr lang="en-US" dirty="0" err="1" smtClean="0">
                <a:solidFill>
                  <a:srgbClr val="FFFF00"/>
                </a:solidFill>
              </a:rPr>
              <a:t>Hadamitzky</a:t>
            </a:r>
            <a:r>
              <a:rPr lang="en-US" dirty="0" smtClean="0">
                <a:solidFill>
                  <a:srgbClr val="FFFF00"/>
                </a:solidFill>
              </a:rPr>
              <a:t> et al. Optimized </a:t>
            </a:r>
            <a:r>
              <a:rPr lang="en-US" dirty="0" err="1" smtClean="0">
                <a:solidFill>
                  <a:srgbClr val="FFFF00"/>
                </a:solidFill>
              </a:rPr>
              <a:t>Prognositic</a:t>
            </a:r>
            <a:r>
              <a:rPr lang="en-US" dirty="0" smtClean="0">
                <a:solidFill>
                  <a:srgbClr val="FFFF00"/>
                </a:solidFill>
              </a:rPr>
              <a:t> Score for Coronary Computed Tomographic Angiography: Results From the CONFIRM Registry: J Am </a:t>
            </a:r>
            <a:r>
              <a:rPr lang="en-US" dirty="0" err="1" smtClean="0">
                <a:solidFill>
                  <a:srgbClr val="FFFF00"/>
                </a:solidFill>
              </a:rPr>
              <a:t>Coll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Cardiol</a:t>
            </a:r>
            <a:r>
              <a:rPr lang="en-US" dirty="0" smtClean="0">
                <a:solidFill>
                  <a:srgbClr val="FFFF00"/>
                </a:solidFill>
              </a:rPr>
              <a:t> 2013;62(5):468-76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6) </a:t>
            </a:r>
            <a:r>
              <a:rPr lang="en-US" dirty="0" err="1" smtClean="0">
                <a:solidFill>
                  <a:srgbClr val="FFFF00"/>
                </a:solidFill>
              </a:rPr>
              <a:t>Pontone</a:t>
            </a:r>
            <a:r>
              <a:rPr lang="en-US" dirty="0" smtClean="0">
                <a:solidFill>
                  <a:srgbClr val="FFFF00"/>
                </a:solidFill>
              </a:rPr>
              <a:t> G, </a:t>
            </a:r>
            <a:r>
              <a:rPr lang="en-US" dirty="0" err="1" smtClean="0">
                <a:solidFill>
                  <a:srgbClr val="FFFF00"/>
                </a:solidFill>
              </a:rPr>
              <a:t>Andreini</a:t>
            </a:r>
            <a:r>
              <a:rPr lang="en-US" dirty="0" smtClean="0">
                <a:solidFill>
                  <a:srgbClr val="FFFF00"/>
                </a:solidFill>
              </a:rPr>
              <a:t> D. A Long-Term Prognostic Value of CT angiography and Exercise ECG in Patients with Suspected CAD. J Am </a:t>
            </a:r>
            <a:r>
              <a:rPr lang="en-US" dirty="0" err="1" smtClean="0">
                <a:solidFill>
                  <a:srgbClr val="FFFF00"/>
                </a:solidFill>
              </a:rPr>
              <a:t>Coll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Cardiol</a:t>
            </a:r>
            <a:r>
              <a:rPr lang="en-US" dirty="0" smtClean="0">
                <a:solidFill>
                  <a:srgbClr val="FFFF00"/>
                </a:solidFill>
              </a:rPr>
              <a:t> Imaging 2013: 6(6): 641-50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7)Lloyd-Jones D, Adams R, </a:t>
            </a:r>
            <a:r>
              <a:rPr lang="en-US" dirty="0" err="1" smtClean="0">
                <a:solidFill>
                  <a:srgbClr val="FFFF00"/>
                </a:solidFill>
              </a:rPr>
              <a:t>Carnethon</a:t>
            </a:r>
            <a:r>
              <a:rPr lang="en-US" dirty="0" smtClean="0">
                <a:solidFill>
                  <a:srgbClr val="FFFF00"/>
                </a:solidFill>
              </a:rPr>
              <a:t> M, et al. Heart disease and stroke statistics – 2009 update: a report from the American Heart Association Statistics Committee and Stroke Statistics Subcommittee. Circulation. 2009; 119:480–486.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8) Cross DS et al. Coronary risk assessment among intermediate risk patients using a clinical and biomarker based algorithm developed in validated in two population cohorts. CMRO 2012;28(11):1819-30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9) </a:t>
            </a:r>
            <a:r>
              <a:rPr lang="en-US" dirty="0" err="1" smtClean="0">
                <a:solidFill>
                  <a:srgbClr val="FFFF00"/>
                </a:solidFill>
              </a:rPr>
              <a:t>Fishbein</a:t>
            </a:r>
            <a:r>
              <a:rPr lang="en-US" dirty="0" smtClean="0">
                <a:solidFill>
                  <a:srgbClr val="FFFF00"/>
                </a:solidFill>
              </a:rPr>
              <a:t>, Michael C, Robert J. Siegel. How Big Are Coronary Atherosclerotic Plaques That Rupture? Circulation.1996; 94: 2662-2666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0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Heart Attack and Sudden Death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319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Law Officers are</a:t>
            </a:r>
            <a:r>
              <a:rPr lang="en-US" sz="5000" dirty="0" smtClean="0">
                <a:solidFill>
                  <a:srgbClr val="FFFF00"/>
                </a:solidFill>
              </a:rPr>
              <a:t> </a:t>
            </a:r>
            <a:r>
              <a:rPr lang="en-US" sz="5000" dirty="0" smtClean="0">
                <a:solidFill>
                  <a:srgbClr val="FF0000"/>
                </a:solidFill>
              </a:rPr>
              <a:t>70X</a:t>
            </a:r>
            <a:r>
              <a:rPr lang="en-US" sz="50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more likely to </a:t>
            </a:r>
            <a:r>
              <a:rPr lang="en-US" b="1" u="sng" dirty="0" smtClean="0">
                <a:solidFill>
                  <a:srgbClr val="FF0000"/>
                </a:solidFill>
              </a:rPr>
              <a:t>die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of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coronary artery disease while in active engagement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of emergency on duty compared to the general population!!!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8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549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OUR RESEARCH IN HILLSBOROUGH COUNTY USING LOW RADIATION CARDIAC CT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McDill</a:t>
            </a:r>
            <a:r>
              <a:rPr lang="en-US" dirty="0" smtClean="0">
                <a:solidFill>
                  <a:srgbClr val="FFFF00"/>
                </a:solidFill>
              </a:rPr>
              <a:t> CCTA Retrospective Study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169"/>
            <a:ext cx="8229600" cy="5180155"/>
          </a:xfrm>
        </p:spPr>
        <p:txBody>
          <a:bodyPr>
            <a:noAutofit/>
          </a:bodyPr>
          <a:lstStyle/>
          <a:p>
            <a:endParaRPr lang="en-US" sz="1600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Objective: </a:t>
            </a:r>
            <a:r>
              <a:rPr lang="en-US" sz="1600" dirty="0" smtClean="0">
                <a:solidFill>
                  <a:srgbClr val="FFFF00"/>
                </a:solidFill>
              </a:rPr>
              <a:t>CCTA as a screening method for CAD in military</a:t>
            </a:r>
          </a:p>
          <a:p>
            <a:endParaRPr lang="en-US" sz="1600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Methods: </a:t>
            </a:r>
            <a:r>
              <a:rPr lang="en-US" sz="1600" dirty="0" smtClean="0">
                <a:solidFill>
                  <a:srgbClr val="FFFF00"/>
                </a:solidFill>
              </a:rPr>
              <a:t>A retrospective chart review of 40 active duty military that underwent CCTA without known CAD or angina </a:t>
            </a:r>
          </a:p>
          <a:p>
            <a:pPr lvl="1"/>
            <a:r>
              <a:rPr lang="en-US" sz="1600" dirty="0" smtClean="0">
                <a:solidFill>
                  <a:srgbClr val="FFFF00"/>
                </a:solidFill>
              </a:rPr>
              <a:t>Average age: 43 +/- 7</a:t>
            </a:r>
          </a:p>
          <a:p>
            <a:pPr lvl="1"/>
            <a:r>
              <a:rPr lang="en-US" sz="1600" dirty="0" smtClean="0">
                <a:solidFill>
                  <a:srgbClr val="FFFF00"/>
                </a:solidFill>
              </a:rPr>
              <a:t>38 (95%) were male</a:t>
            </a:r>
          </a:p>
          <a:p>
            <a:endParaRPr lang="en-US" sz="1600" dirty="0" smtClean="0">
              <a:solidFill>
                <a:srgbClr val="FFFF00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Results: </a:t>
            </a:r>
            <a:r>
              <a:rPr lang="en-US" sz="1600" dirty="0" smtClean="0">
                <a:solidFill>
                  <a:srgbClr val="FF0000"/>
                </a:solidFill>
              </a:rPr>
              <a:t>9/40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(23%) </a:t>
            </a:r>
            <a:r>
              <a:rPr lang="en-US" sz="1600" dirty="0" smtClean="0">
                <a:solidFill>
                  <a:srgbClr val="FFFF00"/>
                </a:solidFill>
              </a:rPr>
              <a:t>patients had plaque </a:t>
            </a:r>
          </a:p>
          <a:p>
            <a:pPr lvl="1">
              <a:buFont typeface="Wingdings" charset="0"/>
              <a:buChar char="à"/>
            </a:pPr>
            <a:r>
              <a:rPr lang="en-US" sz="1600" dirty="0" smtClean="0">
                <a:solidFill>
                  <a:srgbClr val="FF0000"/>
                </a:solidFill>
              </a:rPr>
              <a:t>6 (16%) </a:t>
            </a:r>
            <a:r>
              <a:rPr lang="en-US" sz="1600" dirty="0" smtClean="0">
                <a:solidFill>
                  <a:srgbClr val="FFFF00"/>
                </a:solidFill>
              </a:rPr>
              <a:t>had single vessel disease</a:t>
            </a:r>
          </a:p>
          <a:p>
            <a:pPr lvl="1">
              <a:buFont typeface="Wingdings" charset="0"/>
              <a:buChar char="à"/>
            </a:pPr>
            <a:r>
              <a:rPr lang="en-US" sz="1600" dirty="0" smtClean="0">
                <a:solidFill>
                  <a:srgbClr val="FF0000"/>
                </a:solidFill>
              </a:rPr>
              <a:t>3 (8%) </a:t>
            </a:r>
            <a:r>
              <a:rPr lang="en-US" sz="1600" dirty="0" smtClean="0">
                <a:solidFill>
                  <a:srgbClr val="FFFF00"/>
                </a:solidFill>
              </a:rPr>
              <a:t>had multiple vessel disease</a:t>
            </a:r>
          </a:p>
          <a:p>
            <a:pPr lvl="1">
              <a:buFont typeface="Wingdings" charset="0"/>
              <a:buChar char="à"/>
            </a:pPr>
            <a:r>
              <a:rPr lang="en-US" sz="1600" dirty="0" smtClean="0">
                <a:solidFill>
                  <a:srgbClr val="FF0000"/>
                </a:solidFill>
              </a:rPr>
              <a:t>5 (13%)</a:t>
            </a:r>
            <a:r>
              <a:rPr lang="en-US" sz="1600" dirty="0" smtClean="0">
                <a:solidFill>
                  <a:srgbClr val="FFFF00"/>
                </a:solidFill>
              </a:rPr>
              <a:t> had vulnerable plaques</a:t>
            </a:r>
          </a:p>
          <a:p>
            <a:pPr lvl="1">
              <a:buFont typeface="Wingdings" charset="0"/>
              <a:buChar char="à"/>
            </a:pPr>
            <a:r>
              <a:rPr lang="en-US" sz="1600" dirty="0" smtClean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FFFF00"/>
                </a:solidFill>
              </a:rPr>
              <a:t> had stenosis of 67%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Conclusion: </a:t>
            </a:r>
            <a:r>
              <a:rPr lang="en-US" sz="1600" dirty="0" smtClean="0">
                <a:solidFill>
                  <a:srgbClr val="FFFF00"/>
                </a:solidFill>
              </a:rPr>
              <a:t>CAD is very common in high stress active duty military.  Plaques occurred in 23% with 13% having vulnerable characteristics.  One resulted in prediction of heart attack within 4 days of warning.  This warning resulted in saving his life.  Lives saved: 2.5% for a cost of $10,560 per life saved</a:t>
            </a:r>
            <a:r>
              <a:rPr lang="en-US" sz="1600" dirty="0">
                <a:solidFill>
                  <a:srgbClr val="FFFF00"/>
                </a:solidFill>
              </a:rPr>
              <a:t>. In medical field, $50,000 per life saved in is considered a reasonable </a:t>
            </a:r>
            <a:r>
              <a:rPr lang="en-US" sz="1600" dirty="0" smtClean="0">
                <a:solidFill>
                  <a:srgbClr val="FFFF00"/>
                </a:solidFill>
              </a:rPr>
              <a:t>expense. Others were put on treatment to avoid progression of disease.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48 year-old life saved– CCTA Results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3" descr="1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06" r="1940" b="12906"/>
          <a:stretch/>
        </p:blipFill>
        <p:spPr>
          <a:xfrm>
            <a:off x="181429" y="1617210"/>
            <a:ext cx="8962571" cy="4932362"/>
          </a:xfrm>
        </p:spPr>
      </p:pic>
      <p:sp>
        <p:nvSpPr>
          <p:cNvPr id="10" name="TextBox 9"/>
          <p:cNvSpPr txBox="1"/>
          <p:nvPr/>
        </p:nvSpPr>
        <p:spPr>
          <a:xfrm>
            <a:off x="7493000" y="1923142"/>
            <a:ext cx="1651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Green: Lumen</a:t>
            </a:r>
          </a:p>
          <a:p>
            <a:r>
              <a:rPr lang="en-US" b="1" dirty="0" smtClean="0">
                <a:ln w="38100" cmpd="sng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Blue: Fibrous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Red: Lipid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731000" y="2177143"/>
            <a:ext cx="762000" cy="1814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>
            <a:off x="6331857" y="2384807"/>
            <a:ext cx="1161143" cy="1624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839857" y="2788415"/>
            <a:ext cx="762000" cy="1814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4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PROTE-CT Study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15 </a:t>
            </a:r>
            <a:r>
              <a:rPr lang="en-US" b="1" dirty="0" smtClean="0">
                <a:solidFill>
                  <a:srgbClr val="FFFF00"/>
                </a:solidFill>
              </a:rPr>
              <a:t>asymptomatic</a:t>
            </a:r>
            <a:r>
              <a:rPr lang="en-US" dirty="0" smtClean="0">
                <a:solidFill>
                  <a:srgbClr val="FFFF00"/>
                </a:solidFill>
              </a:rPr>
              <a:t> patients underwent CCTA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Results: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sym typeface="Wingdings"/>
              </a:rPr>
              <a:t>	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showed </a:t>
            </a:r>
            <a:r>
              <a:rPr lang="en-US" u="sng" dirty="0" smtClean="0">
                <a:solidFill>
                  <a:srgbClr val="FFFF00"/>
                </a:solidFill>
                <a:sym typeface="Wingdings"/>
              </a:rPr>
              <a:t>vulnerable plaque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on CCTA and elevated 			</a:t>
            </a: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inflmmatory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proteins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sym typeface="Wingdings"/>
              </a:rPr>
              <a:t>	</a:t>
            </a: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P</a:t>
            </a:r>
            <a:r>
              <a:rPr lang="en-US" dirty="0" err="1" smtClean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 one  </a:t>
            </a:r>
            <a:r>
              <a:rPr lang="en-US" dirty="0" smtClean="0">
                <a:solidFill>
                  <a:srgbClr val="FF0000"/>
                </a:solidFill>
              </a:rPr>
              <a:t>had </a:t>
            </a:r>
            <a:r>
              <a:rPr lang="en-US" b="1" dirty="0" smtClean="0">
                <a:solidFill>
                  <a:srgbClr val="FF0000"/>
                </a:solidFill>
              </a:rPr>
              <a:t>MI 12 days </a:t>
            </a:r>
            <a:r>
              <a:rPr lang="en-US" dirty="0" smtClean="0">
                <a:solidFill>
                  <a:srgbClr val="FFFF00"/>
                </a:solidFill>
              </a:rPr>
              <a:t>after CCTA!!! 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sym typeface="Wingdings"/>
              </a:rPr>
              <a:t>	</a:t>
            </a: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Pt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two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had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MI </a:t>
            </a:r>
            <a:r>
              <a:rPr lang="en-US" b="1" dirty="0" smtClean="0">
                <a:solidFill>
                  <a:srgbClr val="FF0000"/>
                </a:solidFill>
              </a:rPr>
              <a:t>185 days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after CCTA!!!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BOTH LIVES WERE SAVED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 Cost per life saved: $3,292.50</a:t>
            </a:r>
          </a:p>
          <a:p>
            <a:pPr marL="0" indent="0" algn="ctr">
              <a:buNone/>
            </a:pPr>
            <a:r>
              <a:rPr lang="en-US" sz="2900" dirty="0" smtClean="0">
                <a:solidFill>
                  <a:srgbClr val="FFFF00"/>
                </a:solidFill>
              </a:rPr>
              <a:t>(In medical field, $50,000 per life saved in is considered a reasonable expense)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3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67 year-old life saved –CCTA Results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2692" b="12692"/>
          <a:stretch>
            <a:fillRect/>
          </a:stretch>
        </p:blipFill>
        <p:spPr>
          <a:xfrm>
            <a:off x="-1" y="1417638"/>
            <a:ext cx="9131443" cy="5021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9572" y="1461477"/>
            <a:ext cx="1251857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FF00"/>
                </a:solidFill>
                <a:latin typeface="Arial Black"/>
                <a:cs typeface="Arial Black"/>
              </a:rPr>
              <a:t>Green: Lumen</a:t>
            </a:r>
          </a:p>
          <a:p>
            <a:endParaRPr lang="en-US" sz="2000" b="1" dirty="0" smtClean="0">
              <a:solidFill>
                <a:srgbClr val="00FF00"/>
              </a:solidFill>
              <a:latin typeface="Arial Black"/>
              <a:cs typeface="Arial Black"/>
            </a:endParaRPr>
          </a:p>
          <a:p>
            <a:r>
              <a:rPr lang="en-US" sz="2000" b="1" dirty="0" smtClean="0">
                <a:ln w="38100" cmpd="sng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cs typeface="Arial Black"/>
              </a:rPr>
              <a:t>Blue: Fibrous</a:t>
            </a:r>
          </a:p>
          <a:p>
            <a:endParaRPr lang="en-US" sz="2000" b="1" dirty="0" smtClean="0">
              <a:ln w="38100" cmpd="sng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  <a:cs typeface="Arial Black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rial Black"/>
                <a:cs typeface="Arial Black"/>
              </a:rPr>
              <a:t>Red: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 Black"/>
                <a:cs typeface="Arial Black"/>
              </a:rPr>
              <a:t>Lipid</a:t>
            </a:r>
            <a:endParaRPr lang="en-US" sz="2000" b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56001" y="1731664"/>
            <a:ext cx="453571" cy="1624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356429" y="2490035"/>
            <a:ext cx="731159" cy="84031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975429" y="2032000"/>
            <a:ext cx="1112159" cy="45803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384144" y="2931048"/>
            <a:ext cx="1088570" cy="1640952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0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1555"/>
            <a:ext cx="8414657" cy="48924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PROTE-CT Study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48858" y="2830286"/>
            <a:ext cx="725713" cy="114300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95574" y="2332334"/>
            <a:ext cx="435426" cy="102017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63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oronary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omputed 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omography Angiography - CCTA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0994"/>
            <a:ext cx="8229600" cy="505700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Low radiation exposure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Excellent diagnostic accuracy regardless of patient status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Coronary Calcium Detection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99.9% Negative Predictive Value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Plaque characterization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Low Cost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10 minute Procedure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425" y="4172857"/>
            <a:ext cx="3748075" cy="250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4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721</Words>
  <Application>Microsoft Office PowerPoint</Application>
  <PresentationFormat>On-screen Show (4:3)</PresentationFormat>
  <Paragraphs>107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HILLSBOROUGH COUNTY SHERIFF’S DEPARTMENT</vt:lpstr>
      <vt:lpstr>Heart Attack and Sudden Death</vt:lpstr>
      <vt:lpstr>PowerPoint Presentation</vt:lpstr>
      <vt:lpstr>McDill CCTA Retrospective Study</vt:lpstr>
      <vt:lpstr>48 year-old life saved– CCTA Results</vt:lpstr>
      <vt:lpstr>PROTE-CT Study</vt:lpstr>
      <vt:lpstr>67 year-old life saved –CCTA Results</vt:lpstr>
      <vt:lpstr>PROTE-CT Study</vt:lpstr>
      <vt:lpstr>Coronary Computed Tomography Angiography - CCTA</vt:lpstr>
      <vt:lpstr>Preparation for CCTA</vt:lpstr>
      <vt:lpstr>COST</vt:lpstr>
      <vt:lpstr>Radiation Exposure </vt:lpstr>
      <vt:lpstr>Treatment Based on Results</vt:lpstr>
      <vt:lpstr>Our Proposal to Save Lives </vt:lpstr>
      <vt:lpstr>References 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 Mursleen</dc:creator>
  <cp:lastModifiedBy>John Fay</cp:lastModifiedBy>
  <cp:revision>21</cp:revision>
  <dcterms:created xsi:type="dcterms:W3CDTF">2014-11-22T20:00:17Z</dcterms:created>
  <dcterms:modified xsi:type="dcterms:W3CDTF">2015-01-08T22:06:35Z</dcterms:modified>
</cp:coreProperties>
</file>