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1"/>
  </p:sldMasterIdLst>
  <p:notesMasterIdLst>
    <p:notesMasterId r:id="rId26"/>
  </p:notesMasterIdLst>
  <p:sldIdLst>
    <p:sldId id="280" r:id="rId2"/>
    <p:sldId id="256" r:id="rId3"/>
    <p:sldId id="278" r:id="rId4"/>
    <p:sldId id="279" r:id="rId5"/>
    <p:sldId id="277" r:id="rId6"/>
    <p:sldId id="257" r:id="rId7"/>
    <p:sldId id="274" r:id="rId8"/>
    <p:sldId id="259" r:id="rId9"/>
    <p:sldId id="260" r:id="rId10"/>
    <p:sldId id="261" r:id="rId11"/>
    <p:sldId id="262" r:id="rId12"/>
    <p:sldId id="263" r:id="rId13"/>
    <p:sldId id="268" r:id="rId14"/>
    <p:sldId id="264" r:id="rId15"/>
    <p:sldId id="265" r:id="rId16"/>
    <p:sldId id="266" r:id="rId17"/>
    <p:sldId id="267" r:id="rId18"/>
    <p:sldId id="269" r:id="rId19"/>
    <p:sldId id="270" r:id="rId20"/>
    <p:sldId id="276" r:id="rId21"/>
    <p:sldId id="275" r:id="rId22"/>
    <p:sldId id="271" r:id="rId23"/>
    <p:sldId id="273" r:id="rId24"/>
    <p:sldId id="27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0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844" autoAdjust="0"/>
  </p:normalViewPr>
  <p:slideViewPr>
    <p:cSldViewPr snapToGrid="0" snapToObjects="1">
      <p:cViewPr varScale="1">
        <p:scale>
          <a:sx n="48" d="100"/>
          <a:sy n="48" d="100"/>
        </p:scale>
        <p:origin x="-113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43112-A811-2B48-AEA9-2EA78679596D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D32F3-337E-4446-987E-63B0001EF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55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Images:</a:t>
            </a:r>
            <a:r>
              <a:rPr lang="en-US" baseline="0" dirty="0" smtClean="0"/>
              <a:t> courtesy of </a:t>
            </a:r>
            <a:r>
              <a:rPr lang="en-US" baseline="0" dirty="0" err="1" smtClean="0"/>
              <a:t>practicedock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D32F3-337E-4446-987E-63B0001EFE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39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lipid rich-core and thin fibrous cap was found on CCTA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D32F3-337E-4446-987E-63B0001EFE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96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D32F3-337E-4446-987E-63B0001EFE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18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cias.rit.edu</a:t>
            </a:r>
            <a:r>
              <a:rPr lang="en-US" dirty="0" smtClean="0"/>
              <a:t>/media/uploads/faculty-s-projects/287/1271_showcase_project_detail_item.jpeg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D32F3-337E-4446-987E-63B0001EFE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71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-http://</a:t>
            </a:r>
            <a:r>
              <a:rPr lang="en-US" dirty="0" err="1" smtClean="0"/>
              <a:t>www.iaff.org</a:t>
            </a:r>
            <a:r>
              <a:rPr lang="en-US" dirty="0" smtClean="0"/>
              <a:t>/HR/</a:t>
            </a:r>
            <a:r>
              <a:rPr lang="en-US" dirty="0" err="1" smtClean="0"/>
              <a:t>ReproductiveHealth.htm</a:t>
            </a:r>
            <a:endParaRPr lang="en-US" dirty="0" smtClean="0"/>
          </a:p>
          <a:p>
            <a:r>
              <a:rPr lang="en-US" dirty="0" smtClean="0"/>
              <a:t>-Images</a:t>
            </a:r>
            <a:r>
              <a:rPr lang="en-US" smtClean="0"/>
              <a:t>:</a:t>
            </a:r>
            <a:r>
              <a:rPr lang="en-US" baseline="0" smtClean="0"/>
              <a:t> http</a:t>
            </a:r>
            <a:r>
              <a:rPr lang="en-US" baseline="0" dirty="0" smtClean="0"/>
              <a:t>://</a:t>
            </a:r>
            <a:r>
              <a:rPr lang="en-US" baseline="0" dirty="0" err="1" smtClean="0"/>
              <a:t>www.aapp.org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D32F3-337E-4446-987E-63B0001EFE4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9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CA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6CE97E-2B3B-1045-A681-EF328394B0CB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6CE97E-2B3B-1045-A681-EF328394B0CB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BA34D-FEA8-7E4C-B55B-9EFE3800B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6CE97E-2B3B-1045-A681-EF328394B0CB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BA34D-FEA8-7E4C-B55B-9EFE3800B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6CE97E-2B3B-1045-A681-EF328394B0CB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BA34D-FEA8-7E4C-B55B-9EFE3800B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6CE97E-2B3B-1045-A681-EF328394B0CB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BA34D-FEA8-7E4C-B55B-9EFE3800BF7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6CE97E-2B3B-1045-A681-EF328394B0CB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BA34D-FEA8-7E4C-B55B-9EFE3800B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6CE97E-2B3B-1045-A681-EF328394B0CB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BA34D-FEA8-7E4C-B55B-9EFE3800B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6CE97E-2B3B-1045-A681-EF328394B0CB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BA34D-FEA8-7E4C-B55B-9EFE3800B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6CE97E-2B3B-1045-A681-EF328394B0CB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BA34D-FEA8-7E4C-B55B-9EFE3800BF7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6CE97E-2B3B-1045-A681-EF328394B0CB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6CE97E-2B3B-1045-A681-EF328394B0CB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BA34D-FEA8-7E4C-B55B-9EFE3800BF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CA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  <a:p>
            <a:pPr lvl="1" eaLnBrk="1" latinLnBrk="0" hangingPunct="1"/>
            <a:r>
              <a:rPr kumimoji="0" lang="en-CA" smtClean="0"/>
              <a:t>Second level</a:t>
            </a:r>
          </a:p>
          <a:p>
            <a:pPr lvl="2" eaLnBrk="1" latinLnBrk="0" hangingPunct="1"/>
            <a:r>
              <a:rPr kumimoji="0" lang="en-CA" smtClean="0"/>
              <a:t>Third level</a:t>
            </a:r>
          </a:p>
          <a:p>
            <a:pPr lvl="3" eaLnBrk="1" latinLnBrk="0" hangingPunct="1"/>
            <a:r>
              <a:rPr kumimoji="0" lang="en-CA" smtClean="0"/>
              <a:t>Fourth level</a:t>
            </a:r>
          </a:p>
          <a:p>
            <a:pPr lvl="4" eaLnBrk="1" latinLnBrk="0" hangingPunct="1"/>
            <a:r>
              <a:rPr kumimoji="0" lang="en-CA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46CE97E-2B3B-1045-A681-EF328394B0CB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5ABA34D-FEA8-7E4C-B55B-9EFE3800BF7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Concierge Medicine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2800" b="1" dirty="0">
                <a:solidFill>
                  <a:srgbClr val="000000"/>
                </a:solidFill>
              </a:rPr>
              <a:t>American Academy of Private Physicians</a:t>
            </a:r>
            <a:endParaRPr lang="en-US" sz="2800" dirty="0"/>
          </a:p>
        </p:txBody>
      </p:sp>
      <p:pic>
        <p:nvPicPr>
          <p:cNvPr id="4" name="Content Placeholder 3" descr="Screen Shot 2015-01-12 at 11.18.33 A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34" r="-23334"/>
          <a:stretch/>
        </p:blipFill>
        <p:spPr>
          <a:xfrm>
            <a:off x="-332099" y="0"/>
            <a:ext cx="2739633" cy="1889134"/>
          </a:xfrm>
          <a:prstGeom prst="rect">
            <a:avLst/>
          </a:prstGeom>
        </p:spPr>
      </p:pic>
      <p:pic>
        <p:nvPicPr>
          <p:cNvPr id="7" name="Picture 6" descr="Screen Shot 2015-01-12 at 11.20.0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99" y="1889134"/>
            <a:ext cx="4750059" cy="460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60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Index Case From Military Study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Asymptomatic 48 </a:t>
            </a:r>
            <a:r>
              <a:rPr lang="en-US" dirty="0" err="1" smtClean="0">
                <a:solidFill>
                  <a:srgbClr val="000000"/>
                </a:solidFill>
              </a:rPr>
              <a:t>yo</a:t>
            </a:r>
            <a:r>
              <a:rPr lang="en-US" dirty="0" smtClean="0">
                <a:solidFill>
                  <a:srgbClr val="000000"/>
                </a:solidFill>
              </a:rPr>
              <a:t> soldier with a family history of heart disease 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CCTA demonstrated a </a:t>
            </a:r>
            <a:r>
              <a:rPr lang="en-US" b="1" dirty="0" smtClean="0">
                <a:solidFill>
                  <a:srgbClr val="000000"/>
                </a:solidFill>
              </a:rPr>
              <a:t>vulnerable plaque</a:t>
            </a:r>
          </a:p>
          <a:p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Four cardiac medications prescribed and angioplasty was scheduled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sym typeface="Wingdings"/>
              </a:rPr>
              <a:t>	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b="1" dirty="0">
                <a:solidFill>
                  <a:srgbClr val="000000"/>
                </a:solidFill>
                <a:sym typeface="Wingdings"/>
              </a:rPr>
              <a:t>h</a:t>
            </a:r>
            <a:r>
              <a:rPr lang="en-US" b="1" dirty="0" smtClean="0">
                <a:solidFill>
                  <a:srgbClr val="000000"/>
                </a:solidFill>
              </a:rPr>
              <a:t>owever the patient had a MI in 4 days!!! </a:t>
            </a:r>
          </a:p>
          <a:p>
            <a:pPr marL="0" indent="0">
              <a:buNone/>
            </a:pPr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Tampa Fire Rescue took </a:t>
            </a:r>
            <a:r>
              <a:rPr lang="en-US" dirty="0" err="1" smtClean="0">
                <a:solidFill>
                  <a:srgbClr val="000000"/>
                </a:solidFill>
              </a:rPr>
              <a:t>pt</a:t>
            </a:r>
            <a:r>
              <a:rPr lang="en-US" dirty="0" smtClean="0">
                <a:solidFill>
                  <a:srgbClr val="000000"/>
                </a:solidFill>
              </a:rPr>
              <a:t> to TGH where he was saved by emergent angioplasty and stenting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54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Index Case – CCTA Results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Content Placeholder 3" descr="1.pn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824" b="6824"/>
          <a:stretch/>
        </p:blipFill>
        <p:spPr/>
      </p:pic>
      <p:sp>
        <p:nvSpPr>
          <p:cNvPr id="10" name="TextBox 9"/>
          <p:cNvSpPr txBox="1"/>
          <p:nvPr/>
        </p:nvSpPr>
        <p:spPr>
          <a:xfrm>
            <a:off x="7493000" y="1923142"/>
            <a:ext cx="16510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Green: Lumen</a:t>
            </a:r>
          </a:p>
          <a:p>
            <a:r>
              <a:rPr lang="en-US" b="1" dirty="0" smtClean="0">
                <a:ln w="38100" cmpd="sng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Blue: Fibrous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Red: Lipid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731000" y="2177143"/>
            <a:ext cx="762000" cy="18143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1"/>
          </p:cNvCxnSpPr>
          <p:nvPr/>
        </p:nvCxnSpPr>
        <p:spPr>
          <a:xfrm flipH="1">
            <a:off x="6331857" y="2384807"/>
            <a:ext cx="1161143" cy="16245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839857" y="2788415"/>
            <a:ext cx="762000" cy="18143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445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AHA Study – Second Study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333" y="1475390"/>
            <a:ext cx="749808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15 </a:t>
            </a:r>
            <a:r>
              <a:rPr lang="en-US" b="1" dirty="0" smtClean="0">
                <a:solidFill>
                  <a:srgbClr val="000000"/>
                </a:solidFill>
              </a:rPr>
              <a:t>asymptomatic</a:t>
            </a:r>
            <a:r>
              <a:rPr lang="en-US" dirty="0" smtClean="0">
                <a:solidFill>
                  <a:srgbClr val="000000"/>
                </a:solidFill>
              </a:rPr>
              <a:t> patients underwent CCTA 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Results: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/>
              </a:rPr>
              <a:t>	</a:t>
            </a:r>
            <a:r>
              <a:rPr lang="en-US" b="1" dirty="0" smtClean="0">
                <a:solidFill>
                  <a:srgbClr val="000000"/>
                </a:solidFill>
                <a:sym typeface="Wingdings"/>
              </a:rPr>
              <a:t>2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showed </a:t>
            </a:r>
            <a:r>
              <a:rPr lang="en-US" u="sng" dirty="0" smtClean="0">
                <a:solidFill>
                  <a:srgbClr val="000000"/>
                </a:solidFill>
                <a:sym typeface="Wingdings"/>
              </a:rPr>
              <a:t>vulnerable plaque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on CCTA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/>
              </a:rPr>
              <a:t>	</a:t>
            </a:r>
            <a:r>
              <a:rPr lang="en-US" dirty="0" err="1" smtClean="0">
                <a:solidFill>
                  <a:srgbClr val="000000"/>
                </a:solidFill>
                <a:sym typeface="Wingdings"/>
              </a:rPr>
              <a:t>P</a:t>
            </a:r>
            <a:r>
              <a:rPr lang="en-US" dirty="0" err="1" smtClean="0">
                <a:solidFill>
                  <a:srgbClr val="000000"/>
                </a:solidFill>
              </a:rPr>
              <a:t>t</a:t>
            </a:r>
            <a:r>
              <a:rPr lang="en-US" dirty="0" smtClean="0">
                <a:solidFill>
                  <a:srgbClr val="000000"/>
                </a:solidFill>
              </a:rPr>
              <a:t> one  had </a:t>
            </a:r>
            <a:r>
              <a:rPr lang="en-US" b="1" dirty="0" smtClean="0">
                <a:solidFill>
                  <a:srgbClr val="000000"/>
                </a:solidFill>
              </a:rPr>
              <a:t>MI 12 days </a:t>
            </a:r>
            <a:r>
              <a:rPr lang="en-US" dirty="0" smtClean="0">
                <a:solidFill>
                  <a:srgbClr val="000000"/>
                </a:solidFill>
              </a:rPr>
              <a:t>after CCTA!!! 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/>
              </a:rPr>
              <a:t>	</a:t>
            </a:r>
            <a:r>
              <a:rPr lang="en-US" dirty="0" err="1" smtClean="0">
                <a:solidFill>
                  <a:srgbClr val="000000"/>
                </a:solidFill>
                <a:sym typeface="Wingdings"/>
              </a:rPr>
              <a:t>Pt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two had </a:t>
            </a:r>
            <a:r>
              <a:rPr lang="en-US" b="1" dirty="0" smtClean="0">
                <a:solidFill>
                  <a:srgbClr val="000000"/>
                </a:solidFill>
                <a:sym typeface="Wingdings"/>
              </a:rPr>
              <a:t>MI </a:t>
            </a:r>
            <a:r>
              <a:rPr lang="en-US" b="1" dirty="0" smtClean="0">
                <a:solidFill>
                  <a:srgbClr val="000000"/>
                </a:solidFill>
              </a:rPr>
              <a:t>185 days </a:t>
            </a:r>
            <a:r>
              <a:rPr lang="en-US" dirty="0" smtClean="0">
                <a:solidFill>
                  <a:srgbClr val="000000"/>
                </a:solidFill>
              </a:rPr>
              <a:t>after CCTA!!!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032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AHA Study – Second Study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6575" b="657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9572" y="1461477"/>
            <a:ext cx="1251857" cy="25545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FF00"/>
                </a:solidFill>
                <a:latin typeface="Arial Black"/>
                <a:cs typeface="Arial Black"/>
              </a:rPr>
              <a:t>Green: Lumen</a:t>
            </a:r>
          </a:p>
          <a:p>
            <a:endParaRPr lang="en-US" sz="2000" b="1" dirty="0" smtClean="0">
              <a:solidFill>
                <a:srgbClr val="00FF00"/>
              </a:solidFill>
              <a:latin typeface="Arial Black"/>
              <a:cs typeface="Arial Black"/>
            </a:endParaRPr>
          </a:p>
          <a:p>
            <a:r>
              <a:rPr lang="en-US" sz="2000" b="1" dirty="0" smtClean="0">
                <a:ln w="38100" cmpd="sng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  <a:cs typeface="Arial Black"/>
              </a:rPr>
              <a:t>Blue: Fibrous</a:t>
            </a:r>
          </a:p>
          <a:p>
            <a:endParaRPr lang="en-US" sz="2000" b="1" dirty="0" smtClean="0">
              <a:ln w="38100" cmpd="sng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/>
              <a:cs typeface="Arial Black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Arial Black"/>
                <a:cs typeface="Arial Black"/>
              </a:rPr>
              <a:t>Red: 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Arial Black"/>
                <a:cs typeface="Arial Black"/>
              </a:rPr>
              <a:t>Lipid</a:t>
            </a:r>
            <a:endParaRPr lang="en-US" sz="2000" b="1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556001" y="1731664"/>
            <a:ext cx="453571" cy="16245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356429" y="2490035"/>
            <a:ext cx="731159" cy="84031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975429" y="2032000"/>
            <a:ext cx="1112159" cy="458036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384144" y="2931048"/>
            <a:ext cx="1088570" cy="1640952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506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33" y="1724162"/>
            <a:ext cx="8086068" cy="489244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AHA Study – Second Study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163771" y="2830286"/>
            <a:ext cx="725713" cy="114300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384924" y="2320199"/>
            <a:ext cx="563789" cy="1020173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633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oronary </a:t>
            </a: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omputed </a:t>
            </a:r>
            <a:r>
              <a:rPr lang="en-US" dirty="0">
                <a:solidFill>
                  <a:srgbClr val="000000"/>
                </a:solidFill>
              </a:rPr>
              <a:t>T</a:t>
            </a:r>
            <a:r>
              <a:rPr lang="en-US" dirty="0" smtClean="0">
                <a:solidFill>
                  <a:srgbClr val="000000"/>
                </a:solidFill>
              </a:rPr>
              <a:t>omography Angiography - CCTA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04451"/>
            <a:ext cx="8229600" cy="505700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Low radiation exposure 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Excellent diagnostic accuracy regardless of patient status 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Coronary Calcium Detection</a:t>
            </a:r>
          </a:p>
          <a:p>
            <a:pPr marL="82296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99.9% Negative Predictive Value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Plaque characterization 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Low Cost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10 minute Procedure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211" y="4579593"/>
            <a:ext cx="3410789" cy="227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45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Preparation for CCTA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6561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No caffeine or decaf for 12 hours before the test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May have to take Toprol-XL (</a:t>
            </a:r>
            <a:r>
              <a:rPr lang="en-US" dirty="0" err="1" smtClean="0">
                <a:solidFill>
                  <a:srgbClr val="000000"/>
                </a:solidFill>
              </a:rPr>
              <a:t>Metoprolol</a:t>
            </a:r>
            <a:r>
              <a:rPr lang="en-US" dirty="0" smtClean="0">
                <a:solidFill>
                  <a:srgbClr val="000000"/>
                </a:solidFill>
              </a:rPr>
              <a:t>) 2 days before test and day of test 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No food or drink 3 hours prior to test 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007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78" y="1251217"/>
            <a:ext cx="4080329" cy="5474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3507" y="1251217"/>
            <a:ext cx="4660900" cy="5474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93507" y="5376333"/>
            <a:ext cx="278190" cy="58057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52788" y="3427494"/>
            <a:ext cx="42012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CURRENT PRICE POINT </a:t>
            </a:r>
          </a:p>
          <a:p>
            <a:r>
              <a:rPr lang="en-US" sz="2500" b="1" dirty="0"/>
              <a:t> </a:t>
            </a:r>
            <a:r>
              <a:rPr lang="en-US" sz="2500" b="1" dirty="0" smtClean="0"/>
              <a:t>               $ 264 </a:t>
            </a:r>
            <a:endParaRPr lang="en-US" sz="2500" b="1" dirty="0"/>
          </a:p>
        </p:txBody>
      </p:sp>
      <p:sp>
        <p:nvSpPr>
          <p:cNvPr id="10" name="Down Arrow 9"/>
          <p:cNvSpPr/>
          <p:nvPr/>
        </p:nvSpPr>
        <p:spPr>
          <a:xfrm>
            <a:off x="4293507" y="4335435"/>
            <a:ext cx="276073" cy="88970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90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Radiation Exposure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CT Ris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436" y="1544498"/>
            <a:ext cx="7677939" cy="51039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4260" y="4538352"/>
            <a:ext cx="2521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Retrospective CCTA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4260" y="3439127"/>
            <a:ext cx="2202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Prospective CCTA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168480" y="3404004"/>
            <a:ext cx="3737429" cy="18143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65972" y="2462719"/>
            <a:ext cx="0" cy="4100285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349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Treatment Based on Results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80" y="1600200"/>
            <a:ext cx="6168573" cy="5257799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000000"/>
                </a:solidFill>
              </a:rPr>
              <a:t>No Plaque means no worry! </a:t>
            </a:r>
          </a:p>
          <a:p>
            <a:endParaRPr lang="en-US" sz="2200" dirty="0" smtClean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Minimal Calcification is low risk </a:t>
            </a:r>
          </a:p>
          <a:p>
            <a:endParaRPr lang="en-US" sz="2200" dirty="0" smtClean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Mixed Plaque will get aggressive treatment</a:t>
            </a:r>
          </a:p>
          <a:p>
            <a:endParaRPr lang="en-US" sz="2200" dirty="0" smtClean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Severe Stenosis will get aggressive treatment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Vulnerable Plaque is of highest priority </a:t>
            </a:r>
          </a:p>
          <a:p>
            <a:endParaRPr lang="en-US" sz="2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679" y="1417637"/>
            <a:ext cx="3341321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411381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Concierge Medicine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sz="2700" b="1" dirty="0" smtClean="0">
                <a:solidFill>
                  <a:srgbClr val="000000"/>
                </a:solidFill>
              </a:rPr>
              <a:t>American </a:t>
            </a:r>
            <a:r>
              <a:rPr lang="en-US" sz="2700" b="1" dirty="0">
                <a:solidFill>
                  <a:srgbClr val="000000"/>
                </a:solidFill>
              </a:rPr>
              <a:t>Academy of Private Physicians</a:t>
            </a:r>
            <a:br>
              <a:rPr lang="en-US" sz="2700" b="1" dirty="0">
                <a:solidFill>
                  <a:srgbClr val="000000"/>
                </a:solidFill>
              </a:rPr>
            </a:br>
            <a:endParaRPr lang="en-US" sz="2700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0776" y="1883565"/>
            <a:ext cx="7698424" cy="4659318"/>
          </a:xfrm>
        </p:spPr>
        <p:txBody>
          <a:bodyPr>
            <a:normAutofit fontScale="77500" lnSpcReduction="20000"/>
          </a:bodyPr>
          <a:lstStyle/>
          <a:p>
            <a:pPr marL="484632" indent="-457200">
              <a:buFont typeface="Arial"/>
              <a:buChar char="•"/>
            </a:pPr>
            <a:r>
              <a:rPr lang="en-US" b="1" dirty="0">
                <a:solidFill>
                  <a:srgbClr val="000000"/>
                </a:solidFill>
              </a:rPr>
              <a:t>AAPP Estimates over 3500 US physicians practice some form of concierge medicine</a:t>
            </a:r>
          </a:p>
          <a:p>
            <a:endParaRPr lang="en-US" b="1" dirty="0" smtClean="0">
              <a:solidFill>
                <a:srgbClr val="000000"/>
              </a:solidFill>
            </a:endParaRPr>
          </a:p>
          <a:p>
            <a:pPr marL="484632" indent="-457200">
              <a:buFont typeface="Arial"/>
              <a:buChar char="•"/>
            </a:pPr>
            <a:r>
              <a:rPr lang="en-US" b="1" dirty="0">
                <a:solidFill>
                  <a:srgbClr val="000000"/>
                </a:solidFill>
              </a:rPr>
              <a:t>Physicians have limited number of patients ensuring enhanced healthcare and improved time/availability for each individual patient. </a:t>
            </a:r>
            <a:endParaRPr lang="en-US" b="1" dirty="0" smtClean="0">
              <a:solidFill>
                <a:srgbClr val="000000"/>
              </a:solidFill>
            </a:endParaRPr>
          </a:p>
          <a:p>
            <a:pPr marL="484632" indent="-457200">
              <a:buFont typeface="Arial"/>
              <a:buChar char="•"/>
            </a:pPr>
            <a:endParaRPr lang="en-US" b="1" dirty="0" smtClean="0">
              <a:solidFill>
                <a:srgbClr val="000000"/>
              </a:solidFill>
            </a:endParaRPr>
          </a:p>
          <a:p>
            <a:pPr marL="484632" indent="-457200">
              <a:buFont typeface="Arial"/>
              <a:buChar char="•"/>
            </a:pPr>
            <a:r>
              <a:rPr lang="en-US" b="1" dirty="0">
                <a:solidFill>
                  <a:srgbClr val="000000"/>
                </a:solidFill>
              </a:rPr>
              <a:t>24/7 access to a personal physician for an annual fee</a:t>
            </a:r>
          </a:p>
          <a:p>
            <a:endParaRPr lang="en-US" b="1" dirty="0" smtClean="0">
              <a:solidFill>
                <a:srgbClr val="000000"/>
              </a:solidFill>
            </a:endParaRPr>
          </a:p>
          <a:p>
            <a:pPr marL="484632" indent="-457200"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Same/next day appointments</a:t>
            </a:r>
          </a:p>
          <a:p>
            <a:pPr marL="484632" indent="-457200">
              <a:buFont typeface="Arial"/>
              <a:buChar char="•"/>
            </a:pPr>
            <a:endParaRPr lang="en-US" b="1" dirty="0">
              <a:solidFill>
                <a:srgbClr val="000000"/>
              </a:solidFill>
            </a:endParaRPr>
          </a:p>
          <a:p>
            <a:pPr marL="484632" indent="-457200">
              <a:buFont typeface="Arial"/>
              <a:buChar char="•"/>
            </a:pPr>
            <a:r>
              <a:rPr lang="en-US" b="1" dirty="0">
                <a:solidFill>
                  <a:srgbClr val="000000"/>
                </a:solidFill>
              </a:rPr>
              <a:t>P</a:t>
            </a:r>
            <a:r>
              <a:rPr lang="en-US" b="1" dirty="0" smtClean="0">
                <a:solidFill>
                  <a:srgbClr val="000000"/>
                </a:solidFill>
              </a:rPr>
              <a:t>hysician's private cell phone number &amp; email</a:t>
            </a:r>
          </a:p>
          <a:p>
            <a:pPr marL="484632" indent="-457200">
              <a:buFont typeface="Arial"/>
              <a:buChar char="•"/>
            </a:pPr>
            <a:endParaRPr lang="en-US" b="1" dirty="0" smtClean="0">
              <a:solidFill>
                <a:srgbClr val="000000"/>
              </a:solidFill>
            </a:endParaRPr>
          </a:p>
          <a:p>
            <a:pPr marL="484632" indent="-457200"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More time spent in the office during physician-patient interactions. </a:t>
            </a:r>
          </a:p>
          <a:p>
            <a:pPr marL="484632" indent="-457200">
              <a:buFont typeface="Arial"/>
              <a:buChar char="•"/>
            </a:pPr>
            <a:endParaRPr lang="en-US" b="1" dirty="0" smtClean="0">
              <a:solidFill>
                <a:srgbClr val="000000"/>
              </a:solidFill>
            </a:endParaRPr>
          </a:p>
          <a:p>
            <a:pPr marL="484632" indent="-457200">
              <a:buFont typeface="Arial"/>
              <a:buChar char="•"/>
            </a:pPr>
            <a:endParaRPr lang="en-US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22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742" y="243561"/>
            <a:ext cx="7498080" cy="1143000"/>
          </a:xfrm>
        </p:spPr>
        <p:txBody>
          <a:bodyPr/>
          <a:lstStyle/>
          <a:p>
            <a:pPr algn="ctr"/>
            <a:r>
              <a:rPr lang="en-US" dirty="0" err="1" smtClean="0"/>
              <a:t>HeartFlow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742" y="1447800"/>
            <a:ext cx="7498080" cy="4800600"/>
          </a:xfrm>
        </p:spPr>
        <p:txBody>
          <a:bodyPr/>
          <a:lstStyle/>
          <a:p>
            <a:r>
              <a:rPr lang="en-US" dirty="0" smtClean="0"/>
              <a:t>Non-invasive method to calculating FFR using fluid dynamics</a:t>
            </a:r>
          </a:p>
          <a:p>
            <a:endParaRPr lang="en-US" dirty="0"/>
          </a:p>
          <a:p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additional image </a:t>
            </a:r>
            <a:r>
              <a:rPr lang="en-US" dirty="0" smtClean="0"/>
              <a:t>acquisition, radiation or </a:t>
            </a:r>
            <a:r>
              <a:rPr lang="en-US" dirty="0"/>
              <a:t>modification to imaging protocols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/>
              <a:t>FFR-CT leads to marked increase in accuracy, specificity and PPV</a:t>
            </a:r>
            <a:r>
              <a:rPr lang="en-CA" dirty="0"/>
              <a:t> </a:t>
            </a:r>
            <a:r>
              <a:rPr lang="en-CA" dirty="0" smtClean="0"/>
              <a:t>without effecting sensitivity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717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/>
              </a:rPr>
              <a:t>PROTE-CT </a:t>
            </a:r>
            <a:r>
              <a:rPr lang="en-US" dirty="0" smtClean="0"/>
              <a:t> Study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7420" y="1742110"/>
            <a:ext cx="7498080" cy="4800600"/>
          </a:xfrm>
        </p:spPr>
        <p:txBody>
          <a:bodyPr/>
          <a:lstStyle/>
          <a:p>
            <a:r>
              <a:rPr lang="en-US" dirty="0" smtClean="0"/>
              <a:t>Using CCTA, protein </a:t>
            </a:r>
            <a:r>
              <a:rPr lang="en-US" dirty="0"/>
              <a:t>biomarker risk </a:t>
            </a:r>
            <a:r>
              <a:rPr lang="en-US" dirty="0" smtClean="0"/>
              <a:t>assessment, and </a:t>
            </a:r>
            <a:r>
              <a:rPr lang="en-US" dirty="0"/>
              <a:t>FFR –CT to identify vulnerable plaques and follow up patients for any future MI. </a:t>
            </a:r>
          </a:p>
        </p:txBody>
      </p:sp>
    </p:spTree>
    <p:extLst>
      <p:ext uri="{BB962C8B-B14F-4D97-AF65-F5344CB8AC3E}">
        <p14:creationId xmlns:p14="http://schemas.microsoft.com/office/powerpoint/2010/main" val="3549829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7108" y="222746"/>
            <a:ext cx="7498080" cy="1143000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solidFill>
                  <a:srgbClr val="000000"/>
                </a:solidFill>
              </a:rPr>
              <a:t>Our Proposal to Save Lives </a:t>
            </a:r>
            <a:endParaRPr lang="en-US" sz="35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37415"/>
            <a:ext cx="8229600" cy="49505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457200" indent="-457200"/>
            <a:r>
              <a:rPr lang="en-US" dirty="0" smtClean="0">
                <a:solidFill>
                  <a:srgbClr val="000000"/>
                </a:solidFill>
              </a:rPr>
              <a:t>CCTA for the following: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500" dirty="0" smtClean="0">
                <a:solidFill>
                  <a:srgbClr val="000000"/>
                </a:solidFill>
              </a:rPr>
              <a:t>Law </a:t>
            </a:r>
            <a:r>
              <a:rPr lang="en-US" sz="2500" dirty="0">
                <a:solidFill>
                  <a:srgbClr val="000000"/>
                </a:solidFill>
              </a:rPr>
              <a:t>Enforcement/Firefighters/Military</a:t>
            </a:r>
            <a:endParaRPr lang="en-US" sz="25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dirty="0" smtClean="0">
                <a:solidFill>
                  <a:srgbClr val="000000"/>
                </a:solidFill>
              </a:rPr>
              <a:t>MALE Patients </a:t>
            </a:r>
            <a:r>
              <a:rPr lang="en-US" b="1" u="sng" dirty="0" smtClean="0">
                <a:solidFill>
                  <a:srgbClr val="000000"/>
                </a:solidFill>
              </a:rPr>
              <a:t>&gt;</a:t>
            </a:r>
            <a:r>
              <a:rPr lang="en-US" b="1" dirty="0" smtClean="0">
                <a:solidFill>
                  <a:srgbClr val="000000"/>
                </a:solidFill>
              </a:rPr>
              <a:t> 40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            and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dirty="0" smtClean="0">
                <a:solidFill>
                  <a:srgbClr val="000000"/>
                </a:solidFill>
              </a:rPr>
              <a:t>FEMALE patients </a:t>
            </a:r>
            <a:r>
              <a:rPr lang="en-US" b="1" u="sng" dirty="0" smtClean="0">
                <a:solidFill>
                  <a:srgbClr val="000000"/>
                </a:solidFill>
              </a:rPr>
              <a:t>&gt;</a:t>
            </a:r>
            <a:r>
              <a:rPr lang="en-US" b="1" dirty="0" smtClean="0">
                <a:solidFill>
                  <a:srgbClr val="000000"/>
                </a:solidFill>
              </a:rPr>
              <a:t> 50</a:t>
            </a:r>
          </a:p>
          <a:p>
            <a:pPr marL="457200" indent="-457200">
              <a:buFont typeface="Wingdings" charset="0"/>
              <a:buChar char="à"/>
            </a:pP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4" name="Picture 3" descr="Screen Shot 2015-01-12 at 11.18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91" y="0"/>
            <a:ext cx="1885181" cy="1906604"/>
          </a:xfrm>
          <a:prstGeom prst="rect">
            <a:avLst/>
          </a:prstGeom>
        </p:spPr>
      </p:pic>
      <p:pic>
        <p:nvPicPr>
          <p:cNvPr id="5" name="Picture 4" descr="Screen Shot 2015-01-05 at 6.19.3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841" y="1747679"/>
            <a:ext cx="3293159" cy="2484838"/>
          </a:xfrm>
          <a:prstGeom prst="rect">
            <a:avLst/>
          </a:prstGeom>
        </p:spPr>
      </p:pic>
      <p:pic>
        <p:nvPicPr>
          <p:cNvPr id="7" name="Picture 6" descr="Screen Shot 2015-01-12 at 11.26.17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003" y="4232517"/>
            <a:ext cx="3606998" cy="215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68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182" y="1353926"/>
            <a:ext cx="4517600" cy="3657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76059"/>
            <a:ext cx="2798819" cy="1581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0857" y="5246602"/>
            <a:ext cx="2189848" cy="1611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7694" y="5246366"/>
            <a:ext cx="2426306" cy="16116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1182" y="3871320"/>
            <a:ext cx="1168358" cy="1169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3440" y="4037119"/>
            <a:ext cx="1275341" cy="10037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21182" y="1353926"/>
            <a:ext cx="451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CHEST PAIN CENTER </a:t>
            </a:r>
            <a:endParaRPr lang="en-US" sz="30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1867" y="1907924"/>
            <a:ext cx="2094809" cy="19367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944797"/>
            <a:ext cx="2306585" cy="19265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545" y="204124"/>
            <a:ext cx="3641312" cy="9476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/>
          <a:srcRect/>
          <a:stretch/>
        </p:blipFill>
        <p:spPr>
          <a:xfrm>
            <a:off x="6184983" y="157645"/>
            <a:ext cx="2703915" cy="99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20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References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30303"/>
            <a:ext cx="8229600" cy="4895003"/>
          </a:xfrm>
        </p:spPr>
        <p:txBody>
          <a:bodyPr>
            <a:normAutofit fontScale="40000" lnSpcReduction="20000"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1) Singh M, </a:t>
            </a:r>
            <a:r>
              <a:rPr lang="en-US" b="1" dirty="0" err="1" smtClean="0">
                <a:solidFill>
                  <a:srgbClr val="000000"/>
                </a:solidFill>
              </a:rPr>
              <a:t>Kroman</a:t>
            </a:r>
            <a:r>
              <a:rPr lang="en-US" b="1" dirty="0" smtClean="0">
                <a:solidFill>
                  <a:srgbClr val="000000"/>
                </a:solidFill>
              </a:rPr>
              <a:t> A, Tariq H, Amin </a:t>
            </a:r>
            <a:r>
              <a:rPr lang="en-US" b="1" dirty="0" err="1" smtClean="0">
                <a:solidFill>
                  <a:srgbClr val="000000"/>
                </a:solidFill>
              </a:rPr>
              <a:t>Shetal</a:t>
            </a:r>
            <a:r>
              <a:rPr lang="en-US" b="1" dirty="0" smtClean="0">
                <a:solidFill>
                  <a:srgbClr val="000000"/>
                </a:solidFill>
              </a:rPr>
              <a:t>, Morales A, Cahill K, Harrison EE. Special Operations Soldier with Cardiac Family History. JSOM. 2014. 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2) </a:t>
            </a:r>
            <a:r>
              <a:rPr lang="en-US" b="1" dirty="0" err="1" smtClean="0">
                <a:solidFill>
                  <a:srgbClr val="000000"/>
                </a:solidFill>
              </a:rPr>
              <a:t>Hartlage</a:t>
            </a:r>
            <a:r>
              <a:rPr lang="en-US" b="1" dirty="0" smtClean="0">
                <a:solidFill>
                  <a:srgbClr val="000000"/>
                </a:solidFill>
              </a:rPr>
              <a:t> G, Patel A, Amin S, Morales A, Harrison EE. No One Left Behind. SOMA. 2014. 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3) Singh M, Tariq H, Amin S, Morales A, Harrison EE. Are Vulnerable Plaques in Vulnerable Patients Predictive of ST Elevation Myocardial Infarction? AHA. 2014. 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4) Tariq A, Amin S, Singh M, Morales A, Cahill K, Harrison EE. Predicting Heart Attack in a Patient Post-Radiation Therapy Using Plaque CCTA Analysis and Serum Biomarker Test. </a:t>
            </a:r>
            <a:r>
              <a:rPr lang="en-US" b="1" i="1" dirty="0" err="1" smtClean="0">
                <a:solidFill>
                  <a:srgbClr val="000000"/>
                </a:solidFill>
              </a:rPr>
              <a:t>OncoReview</a:t>
            </a:r>
            <a:r>
              <a:rPr lang="en-US" b="1" dirty="0" smtClean="0">
                <a:solidFill>
                  <a:srgbClr val="000000"/>
                </a:solidFill>
              </a:rPr>
              <a:t>. 2014.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5) </a:t>
            </a:r>
            <a:r>
              <a:rPr lang="en-US" b="1" dirty="0" err="1" smtClean="0">
                <a:solidFill>
                  <a:srgbClr val="000000"/>
                </a:solidFill>
              </a:rPr>
              <a:t>Hadamitzky</a:t>
            </a:r>
            <a:r>
              <a:rPr lang="en-US" b="1" dirty="0" smtClean="0">
                <a:solidFill>
                  <a:srgbClr val="000000"/>
                </a:solidFill>
              </a:rPr>
              <a:t> et al. Optimized </a:t>
            </a:r>
            <a:r>
              <a:rPr lang="en-US" b="1" dirty="0" err="1" smtClean="0">
                <a:solidFill>
                  <a:srgbClr val="000000"/>
                </a:solidFill>
              </a:rPr>
              <a:t>Prognositic</a:t>
            </a:r>
            <a:r>
              <a:rPr lang="en-US" b="1" dirty="0" smtClean="0">
                <a:solidFill>
                  <a:srgbClr val="000000"/>
                </a:solidFill>
              </a:rPr>
              <a:t> Score for Coronary Computed Tomographic Angiography: Results From the CONFIRM Registry: J Am </a:t>
            </a:r>
            <a:r>
              <a:rPr lang="en-US" b="1" dirty="0" err="1" smtClean="0">
                <a:solidFill>
                  <a:srgbClr val="000000"/>
                </a:solidFill>
              </a:rPr>
              <a:t>Coll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Cardiol</a:t>
            </a:r>
            <a:r>
              <a:rPr lang="en-US" b="1" dirty="0" smtClean="0">
                <a:solidFill>
                  <a:srgbClr val="000000"/>
                </a:solidFill>
              </a:rPr>
              <a:t> 2013;62(5):468-76 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6) </a:t>
            </a:r>
            <a:r>
              <a:rPr lang="en-US" b="1" dirty="0" err="1" smtClean="0">
                <a:solidFill>
                  <a:srgbClr val="000000"/>
                </a:solidFill>
              </a:rPr>
              <a:t>Pontone</a:t>
            </a:r>
            <a:r>
              <a:rPr lang="en-US" b="1" dirty="0" smtClean="0">
                <a:solidFill>
                  <a:srgbClr val="000000"/>
                </a:solidFill>
              </a:rPr>
              <a:t> G, </a:t>
            </a:r>
            <a:r>
              <a:rPr lang="en-US" b="1" dirty="0" err="1" smtClean="0">
                <a:solidFill>
                  <a:srgbClr val="000000"/>
                </a:solidFill>
              </a:rPr>
              <a:t>Andreini</a:t>
            </a:r>
            <a:r>
              <a:rPr lang="en-US" b="1" dirty="0" smtClean="0">
                <a:solidFill>
                  <a:srgbClr val="000000"/>
                </a:solidFill>
              </a:rPr>
              <a:t> D. A Long-Term Prognostic Value of CT angiography and Exercise ECG in Patients with Suspected CAD. J Am </a:t>
            </a:r>
            <a:r>
              <a:rPr lang="en-US" b="1" dirty="0" err="1" smtClean="0">
                <a:solidFill>
                  <a:srgbClr val="000000"/>
                </a:solidFill>
              </a:rPr>
              <a:t>Coll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Cardiol</a:t>
            </a:r>
            <a:r>
              <a:rPr lang="en-US" b="1" dirty="0" smtClean="0">
                <a:solidFill>
                  <a:srgbClr val="000000"/>
                </a:solidFill>
              </a:rPr>
              <a:t> Imaging 2013: 6(6): 641-50 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7)Lloyd-Jones D, Adams R, </a:t>
            </a:r>
            <a:r>
              <a:rPr lang="en-US" b="1" dirty="0" err="1" smtClean="0">
                <a:solidFill>
                  <a:srgbClr val="000000"/>
                </a:solidFill>
              </a:rPr>
              <a:t>Carnethon</a:t>
            </a:r>
            <a:r>
              <a:rPr lang="en-US" b="1" dirty="0" smtClean="0">
                <a:solidFill>
                  <a:srgbClr val="000000"/>
                </a:solidFill>
              </a:rPr>
              <a:t> M, et al. Heart disease and stroke statistics – 2009 update: a report from the American Heart Association Statistics Committee and Stroke Statistics Subcommittee. Circulation. 2009; 119:480–486.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8) Cross DS et al. Coronary risk assessment among intermediate risk patients using a clinical and biomarker based algorithm developed in validated in two population cohorts. CMRO 2012;28(11):1819-30 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 9) </a:t>
            </a:r>
            <a:r>
              <a:rPr lang="en-US" b="1" dirty="0" err="1" smtClean="0">
                <a:solidFill>
                  <a:srgbClr val="000000"/>
                </a:solidFill>
              </a:rPr>
              <a:t>Fishbein</a:t>
            </a:r>
            <a:r>
              <a:rPr lang="en-US" b="1" dirty="0" smtClean="0">
                <a:solidFill>
                  <a:srgbClr val="000000"/>
                </a:solidFill>
              </a:rPr>
              <a:t>, Michael C, Robert J. Siegel. How Big Are Coronary Atherosclerotic Plaques That Rupture? Circulation.1996; 94: 2662-2666 </a:t>
            </a:r>
            <a:endParaRPr lang="en-US" b="1" dirty="0">
              <a:solidFill>
                <a:srgbClr val="000000"/>
              </a:solidFill>
            </a:endParaRPr>
          </a:p>
          <a:p>
            <a:r>
              <a:rPr lang="en-US" sz="3300" b="1" dirty="0" smtClean="0">
                <a:solidFill>
                  <a:srgbClr val="000000"/>
                </a:solidFill>
              </a:rPr>
              <a:t>10) Concierge </a:t>
            </a:r>
            <a:r>
              <a:rPr lang="en-US" sz="3300" b="1" dirty="0">
                <a:solidFill>
                  <a:srgbClr val="000000"/>
                </a:solidFill>
              </a:rPr>
              <a:t>doctors say an annual fee can mean better care (Tampa Bay Times</a:t>
            </a:r>
            <a:r>
              <a:rPr lang="en-US" sz="3300" b="1" dirty="0" smtClean="0">
                <a:solidFill>
                  <a:srgbClr val="000000"/>
                </a:solidFill>
              </a:rPr>
              <a:t>) http</a:t>
            </a:r>
            <a:r>
              <a:rPr lang="en-US" sz="3300" b="1" dirty="0">
                <a:solidFill>
                  <a:srgbClr val="000000"/>
                </a:solidFill>
              </a:rPr>
              <a:t>://</a:t>
            </a:r>
            <a:r>
              <a:rPr lang="en-US" sz="3300" b="1" dirty="0" err="1">
                <a:solidFill>
                  <a:srgbClr val="000000"/>
                </a:solidFill>
              </a:rPr>
              <a:t>www.tampabay.com</a:t>
            </a:r>
            <a:r>
              <a:rPr lang="en-US" sz="3300" b="1" dirty="0">
                <a:solidFill>
                  <a:srgbClr val="000000"/>
                </a:solidFill>
              </a:rPr>
              <a:t>/news/health/medicine/concierge-doctors-say-an-annual-fee-can-mean-better-care/1092290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204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Concierge Physicians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smtClean="0"/>
              <a:t>Dr. </a:t>
            </a:r>
            <a:r>
              <a:rPr lang="en-US" sz="2500" dirty="0"/>
              <a:t> </a:t>
            </a:r>
            <a:r>
              <a:rPr lang="en-US" sz="2500" dirty="0" err="1" smtClean="0"/>
              <a:t>Radley</a:t>
            </a:r>
            <a:r>
              <a:rPr lang="en-US" sz="2500" dirty="0" smtClean="0"/>
              <a:t> Griffin </a:t>
            </a:r>
            <a:r>
              <a:rPr lang="en-US" sz="2500" dirty="0"/>
              <a:t>M.D. Board Certified Family </a:t>
            </a:r>
            <a:r>
              <a:rPr lang="en-US" sz="2500" dirty="0" smtClean="0"/>
              <a:t>Medicine – Tampa, Florida </a:t>
            </a:r>
            <a:endParaRPr lang="en-US" dirty="0" smtClean="0"/>
          </a:p>
          <a:p>
            <a:r>
              <a:rPr lang="en-US" sz="2500" dirty="0"/>
              <a:t>http://</a:t>
            </a:r>
            <a:r>
              <a:rPr lang="en-US" sz="2500" dirty="0" err="1"/>
              <a:t>www.radleygriffinmd.com</a:t>
            </a:r>
            <a:r>
              <a:rPr lang="en-US" sz="2500" dirty="0"/>
              <a:t>/</a:t>
            </a:r>
            <a:r>
              <a:rPr lang="en-US" sz="2500" dirty="0" err="1"/>
              <a:t>dr_griffin.php</a:t>
            </a:r>
            <a:endParaRPr lang="en-US" sz="2500" dirty="0"/>
          </a:p>
        </p:txBody>
      </p:sp>
      <p:pic>
        <p:nvPicPr>
          <p:cNvPr id="4" name="Picture 3" descr="Screen Shot 2015-01-12 at 11.05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08" y="3033686"/>
            <a:ext cx="2449780" cy="3711787"/>
          </a:xfrm>
          <a:prstGeom prst="rect">
            <a:avLst/>
          </a:prstGeom>
        </p:spPr>
      </p:pic>
      <p:pic>
        <p:nvPicPr>
          <p:cNvPr id="5" name="Picture 4" descr="Screen Shot 2015-01-12 at 11.09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598" y="3552761"/>
            <a:ext cx="44577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7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Concierge Physicians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smtClean="0"/>
              <a:t>Dr. William (</a:t>
            </a:r>
            <a:r>
              <a:rPr lang="en-US" sz="2500" dirty="0" err="1" smtClean="0"/>
              <a:t>Trae</a:t>
            </a:r>
            <a:r>
              <a:rPr lang="en-US" sz="2500" dirty="0" smtClean="0"/>
              <a:t>) Ingram, M.D. Board Certified Family Medicine – Des Moines, Iowa</a:t>
            </a:r>
          </a:p>
          <a:p>
            <a:endParaRPr lang="en-US" sz="2500" dirty="0" smtClean="0"/>
          </a:p>
          <a:p>
            <a:r>
              <a:rPr lang="en-US" sz="2500" dirty="0"/>
              <a:t>http://</a:t>
            </a:r>
            <a:r>
              <a:rPr lang="en-US" sz="2500" dirty="0" err="1"/>
              <a:t>conciergemedicineiowa.com</a:t>
            </a:r>
            <a:r>
              <a:rPr lang="en-US" sz="2500" dirty="0"/>
              <a:t>/meet-the-team</a:t>
            </a:r>
            <a:r>
              <a:rPr lang="en-US" dirty="0"/>
              <a:t>/</a:t>
            </a:r>
          </a:p>
        </p:txBody>
      </p:sp>
      <p:pic>
        <p:nvPicPr>
          <p:cNvPr id="4" name="Picture 3" descr="Screen Shot 2015-01-12 at 11.02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716" y="3361559"/>
            <a:ext cx="5289034" cy="349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74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Concierge Medicine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sz="2700" b="1" dirty="0" smtClean="0">
                <a:solidFill>
                  <a:srgbClr val="000000"/>
                </a:solidFill>
              </a:rPr>
              <a:t>American </a:t>
            </a:r>
            <a:r>
              <a:rPr lang="en-US" sz="2700" b="1" dirty="0">
                <a:solidFill>
                  <a:srgbClr val="000000"/>
                </a:solidFill>
              </a:rPr>
              <a:t>Academy of Private Physicians</a:t>
            </a:r>
            <a:br>
              <a:rPr lang="en-US" sz="2700" b="1" dirty="0">
                <a:solidFill>
                  <a:srgbClr val="000000"/>
                </a:solidFill>
              </a:rPr>
            </a:br>
            <a:endParaRPr lang="en-US" sz="2700" dirty="0">
              <a:solidFill>
                <a:srgbClr val="00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30464" y="2176125"/>
            <a:ext cx="8003224" cy="269762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b="1" smtClean="0">
              <a:solidFill>
                <a:srgbClr val="000000"/>
              </a:solidFill>
            </a:endParaRPr>
          </a:p>
          <a:p>
            <a:r>
              <a:rPr lang="en-US" b="1" smtClean="0">
                <a:solidFill>
                  <a:srgbClr val="000000"/>
                </a:solidFill>
              </a:rPr>
              <a:t>Use cutting edge tools &amp; technology to fulfill your mission of providing the best healthcare to your patients.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53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Coronary Artery Disease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311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r>
              <a:rPr lang="en-US" dirty="0"/>
              <a:t>The </a:t>
            </a:r>
            <a:r>
              <a:rPr lang="en-US" dirty="0" smtClean="0"/>
              <a:t>leading</a:t>
            </a:r>
            <a:r>
              <a:rPr lang="en-CA" dirty="0"/>
              <a:t> </a:t>
            </a:r>
            <a:r>
              <a:rPr lang="en-US" dirty="0" smtClean="0"/>
              <a:t>cause </a:t>
            </a:r>
            <a:r>
              <a:rPr lang="en-US" dirty="0"/>
              <a:t>of mortality in the </a:t>
            </a:r>
            <a:r>
              <a:rPr lang="en-US" dirty="0" smtClean="0"/>
              <a:t>USA, </a:t>
            </a:r>
            <a:r>
              <a:rPr lang="en-US" dirty="0"/>
              <a:t>causing 23.7 % </a:t>
            </a:r>
            <a:r>
              <a:rPr lang="en-US" dirty="0" smtClean="0"/>
              <a:t>of</a:t>
            </a:r>
            <a:r>
              <a:rPr lang="en-CA" dirty="0"/>
              <a:t> </a:t>
            </a:r>
            <a:r>
              <a:rPr lang="en-US" dirty="0" smtClean="0"/>
              <a:t>total </a:t>
            </a:r>
            <a:r>
              <a:rPr lang="en-US" dirty="0"/>
              <a:t>deaths and 596, 577 deaths annually</a:t>
            </a:r>
            <a:r>
              <a:rPr lang="en-US" dirty="0" smtClean="0"/>
              <a:t>.</a:t>
            </a:r>
          </a:p>
          <a:p>
            <a:endParaRPr lang="en-CA" dirty="0"/>
          </a:p>
          <a:p>
            <a:r>
              <a:rPr lang="en-US" dirty="0" smtClean="0"/>
              <a:t>New technology offers non-invasive means to diagnosing CAD severity in your patients.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85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33" y="863441"/>
            <a:ext cx="3322353" cy="174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1" y="11450"/>
            <a:ext cx="8871334" cy="1281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Bef>
                <a:spcPct val="0"/>
              </a:spcBef>
              <a:defRPr/>
            </a:pPr>
            <a:endParaRPr lang="en-US" sz="2800" dirty="0" smtClean="0">
              <a:solidFill>
                <a:srgbClr val="FFFF00"/>
              </a:solidFill>
            </a:endParaRPr>
          </a:p>
          <a:p>
            <a:pPr algn="ctr" defTabSz="914400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Screening for Coronary Artery Disease </a:t>
            </a:r>
          </a:p>
          <a:p>
            <a:pPr algn="ctr" defTabSz="914400">
              <a:spcBef>
                <a:spcPct val="0"/>
              </a:spcBef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4533" y="2774306"/>
            <a:ext cx="8686800" cy="171642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&lt;50%                                   lipid core and thin cap analysis  --------&gt; THIN CAP -------&gt; 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		CCTA +                                    + Node  --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-&gt;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&gt;50%                     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HeartFlow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   -------&gt;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FFRct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&lt;80  --------&gt; possible BAVS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201666" y="2868116"/>
            <a:ext cx="5334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201666" y="3674321"/>
            <a:ext cx="5334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781300" y="3630244"/>
            <a:ext cx="266700" cy="190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802681" y="3058616"/>
            <a:ext cx="304800" cy="190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482" y="4724400"/>
            <a:ext cx="335269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33" y="4724400"/>
            <a:ext cx="3124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71" y="4724401"/>
            <a:ext cx="2683829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2781056" y="3463290"/>
            <a:ext cx="105535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740" y="3249244"/>
            <a:ext cx="18573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561" y="863441"/>
            <a:ext cx="3315773" cy="174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0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987" y="319389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Prototype Study: Military CCTA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62389"/>
            <a:ext cx="8229600" cy="5180155"/>
          </a:xfrm>
        </p:spPr>
        <p:txBody>
          <a:bodyPr>
            <a:normAutofit fontScale="77500" lnSpcReduction="20000"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Objective: </a:t>
            </a:r>
            <a:r>
              <a:rPr lang="en-US" dirty="0" smtClean="0">
                <a:solidFill>
                  <a:srgbClr val="000000"/>
                </a:solidFill>
              </a:rPr>
              <a:t>CCTA as a screening method for CAD in military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Methods: </a:t>
            </a:r>
            <a:r>
              <a:rPr lang="en-US" dirty="0" smtClean="0">
                <a:solidFill>
                  <a:srgbClr val="000000"/>
                </a:solidFill>
              </a:rPr>
              <a:t>A retrospective chart review of 40 soldiers that underwent CCTA 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Results: </a:t>
            </a:r>
            <a:r>
              <a:rPr lang="en-US" dirty="0">
                <a:solidFill>
                  <a:srgbClr val="000000"/>
                </a:solidFill>
              </a:rPr>
              <a:t>9</a:t>
            </a:r>
            <a:r>
              <a:rPr lang="en-US" dirty="0" smtClean="0">
                <a:solidFill>
                  <a:srgbClr val="000000"/>
                </a:solidFill>
              </a:rPr>
              <a:t>/40 patients had plaque </a:t>
            </a:r>
          </a:p>
          <a:p>
            <a:pPr lvl="1">
              <a:buFont typeface="Wingdings" charset="0"/>
              <a:buChar char="à"/>
            </a:pPr>
            <a:r>
              <a:rPr lang="en-US" dirty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 had stable plaques 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buFont typeface="Wingdings" charset="0"/>
              <a:buChar char="à"/>
            </a:pPr>
            <a:r>
              <a:rPr lang="en-US" dirty="0">
                <a:solidFill>
                  <a:srgbClr val="000000"/>
                </a:solidFill>
              </a:rPr>
              <a:t>5</a:t>
            </a:r>
            <a:r>
              <a:rPr lang="en-US" dirty="0" smtClean="0">
                <a:solidFill>
                  <a:srgbClr val="000000"/>
                </a:solidFill>
              </a:rPr>
              <a:t> had vulnerable plaques. </a:t>
            </a:r>
          </a:p>
          <a:p>
            <a:pPr lvl="1">
              <a:buFont typeface="Wingdings" charset="0"/>
              <a:buChar char="à"/>
            </a:pPr>
            <a:r>
              <a:rPr lang="en-US" dirty="0" smtClean="0">
                <a:solidFill>
                  <a:srgbClr val="000000"/>
                </a:solidFill>
              </a:rPr>
              <a:t>38 were men over 40 and 2 was a female over 50.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Conclusion: </a:t>
            </a:r>
            <a:r>
              <a:rPr lang="en-US" dirty="0">
                <a:solidFill>
                  <a:srgbClr val="000000"/>
                </a:solidFill>
              </a:rPr>
              <a:t>V</a:t>
            </a:r>
            <a:r>
              <a:rPr lang="en-US" dirty="0" smtClean="0">
                <a:solidFill>
                  <a:srgbClr val="000000"/>
                </a:solidFill>
              </a:rPr>
              <a:t>ulnerable </a:t>
            </a:r>
            <a:r>
              <a:rPr lang="en-US" dirty="0">
                <a:solidFill>
                  <a:srgbClr val="000000"/>
                </a:solidFill>
              </a:rPr>
              <a:t>plaques as defined by CCTA </a:t>
            </a:r>
            <a:r>
              <a:rPr lang="en-US" dirty="0" smtClean="0">
                <a:solidFill>
                  <a:srgbClr val="000000"/>
                </a:solidFill>
              </a:rPr>
              <a:t>can be predictive of future myocardial </a:t>
            </a:r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nfarctions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4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Military CCTA Study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768" y="1420444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Proposal:  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Screening of all military </a:t>
            </a:r>
            <a:r>
              <a:rPr lang="en-US" u="sng" dirty="0" smtClean="0">
                <a:solidFill>
                  <a:srgbClr val="000000"/>
                </a:solidFill>
              </a:rPr>
              <a:t>males</a:t>
            </a:r>
            <a:r>
              <a:rPr lang="en-US" dirty="0" smtClean="0">
                <a:solidFill>
                  <a:srgbClr val="000000"/>
                </a:solidFill>
              </a:rPr>
              <a:t> over </a:t>
            </a:r>
            <a:r>
              <a:rPr lang="en-US" u="sng" dirty="0" smtClean="0">
                <a:solidFill>
                  <a:srgbClr val="000000"/>
                </a:solidFill>
              </a:rPr>
              <a:t>40</a:t>
            </a:r>
            <a:r>
              <a:rPr lang="en-US" dirty="0" smtClean="0">
                <a:solidFill>
                  <a:srgbClr val="000000"/>
                </a:solidFill>
              </a:rPr>
              <a:t> and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military </a:t>
            </a:r>
            <a:r>
              <a:rPr lang="en-US" u="sng" dirty="0" smtClean="0">
                <a:solidFill>
                  <a:srgbClr val="000000"/>
                </a:solidFill>
              </a:rPr>
              <a:t>females </a:t>
            </a:r>
            <a:r>
              <a:rPr lang="en-US" dirty="0" smtClean="0">
                <a:solidFill>
                  <a:srgbClr val="000000"/>
                </a:solidFill>
              </a:rPr>
              <a:t>over</a:t>
            </a:r>
            <a:r>
              <a:rPr lang="en-US" u="sng" dirty="0" smtClean="0">
                <a:solidFill>
                  <a:srgbClr val="000000"/>
                </a:solidFill>
              </a:rPr>
              <a:t> 50 </a:t>
            </a:r>
            <a:r>
              <a:rPr lang="en-US" dirty="0" smtClean="0">
                <a:solidFill>
                  <a:srgbClr val="000000"/>
                </a:solidFill>
              </a:rPr>
              <a:t>with CCTA to identify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presence of vulnerable plaque and </a:t>
            </a:r>
            <a:r>
              <a:rPr lang="en-US" b="1" dirty="0" smtClean="0">
                <a:solidFill>
                  <a:srgbClr val="000000"/>
                </a:solidFill>
              </a:rPr>
              <a:t>prevent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heart attacks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3221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2476</TotalTime>
  <Words>905</Words>
  <Application>Microsoft Office PowerPoint</Application>
  <PresentationFormat>On-screen Show (4:3)</PresentationFormat>
  <Paragraphs>161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Solstice</vt:lpstr>
      <vt:lpstr>Concierge Medicine American Academy of Private Physicians</vt:lpstr>
      <vt:lpstr>Concierge Medicine American Academy of Private Physicians </vt:lpstr>
      <vt:lpstr>Concierge Physicians </vt:lpstr>
      <vt:lpstr>Concierge Physicians </vt:lpstr>
      <vt:lpstr>Concierge Medicine American Academy of Private Physicians </vt:lpstr>
      <vt:lpstr>Coronary Artery Disease </vt:lpstr>
      <vt:lpstr>PowerPoint Presentation</vt:lpstr>
      <vt:lpstr>Prototype Study: Military CCTA</vt:lpstr>
      <vt:lpstr>Military CCTA Study</vt:lpstr>
      <vt:lpstr>Index Case From Military Study</vt:lpstr>
      <vt:lpstr>Index Case – CCTA Results</vt:lpstr>
      <vt:lpstr>AHA Study – Second Study</vt:lpstr>
      <vt:lpstr>AHA Study – Second Study</vt:lpstr>
      <vt:lpstr>AHA Study – Second Study</vt:lpstr>
      <vt:lpstr>Coronary Computed Tomography Angiography - CCTA</vt:lpstr>
      <vt:lpstr>Preparation for CCTA</vt:lpstr>
      <vt:lpstr>COST</vt:lpstr>
      <vt:lpstr>Radiation Exposure </vt:lpstr>
      <vt:lpstr>Treatment Based on Results</vt:lpstr>
      <vt:lpstr>HeartFlow</vt:lpstr>
      <vt:lpstr>PROTE-CT  Study </vt:lpstr>
      <vt:lpstr>Our Proposal to Save Lives </vt:lpstr>
      <vt:lpstr>PowerPoint Presentation</vt:lpstr>
      <vt:lpstr>References </vt:lpstr>
    </vt:vector>
  </TitlesOfParts>
  <Company>University of Toronto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Asma Mursleen</dc:creator>
  <cp:lastModifiedBy>John Fay</cp:lastModifiedBy>
  <cp:revision>33</cp:revision>
  <dcterms:created xsi:type="dcterms:W3CDTF">2014-11-22T20:00:17Z</dcterms:created>
  <dcterms:modified xsi:type="dcterms:W3CDTF">2015-01-16T01:49:02Z</dcterms:modified>
</cp:coreProperties>
</file>